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0" r:id="rId2"/>
    <p:sldId id="299" r:id="rId3"/>
    <p:sldId id="426" r:id="rId4"/>
    <p:sldId id="415" r:id="rId5"/>
    <p:sldId id="414" r:id="rId6"/>
    <p:sldId id="417" r:id="rId7"/>
    <p:sldId id="404" r:id="rId8"/>
    <p:sldId id="419" r:id="rId9"/>
    <p:sldId id="420" r:id="rId10"/>
    <p:sldId id="445" r:id="rId11"/>
    <p:sldId id="416" r:id="rId12"/>
    <p:sldId id="418" r:id="rId13"/>
    <p:sldId id="422" r:id="rId14"/>
    <p:sldId id="423" r:id="rId15"/>
    <p:sldId id="424" r:id="rId16"/>
    <p:sldId id="405" r:id="rId17"/>
    <p:sldId id="406" r:id="rId18"/>
    <p:sldId id="447" r:id="rId19"/>
    <p:sldId id="446" r:id="rId20"/>
    <p:sldId id="443" r:id="rId21"/>
    <p:sldId id="428" r:id="rId22"/>
    <p:sldId id="427" r:id="rId23"/>
    <p:sldId id="429" r:id="rId24"/>
    <p:sldId id="411" r:id="rId25"/>
    <p:sldId id="408" r:id="rId26"/>
    <p:sldId id="430" r:id="rId27"/>
    <p:sldId id="442" r:id="rId28"/>
    <p:sldId id="431" r:id="rId29"/>
    <p:sldId id="432" r:id="rId30"/>
    <p:sldId id="433" r:id="rId31"/>
    <p:sldId id="434" r:id="rId32"/>
    <p:sldId id="444" r:id="rId33"/>
    <p:sldId id="435" r:id="rId34"/>
    <p:sldId id="400" r:id="rId35"/>
    <p:sldId id="436" r:id="rId36"/>
    <p:sldId id="437" r:id="rId37"/>
    <p:sldId id="438" r:id="rId38"/>
    <p:sldId id="407" r:id="rId39"/>
    <p:sldId id="440" r:id="rId40"/>
    <p:sldId id="441" r:id="rId41"/>
    <p:sldId id="439" r:id="rId42"/>
    <p:sldId id="448" r:id="rId43"/>
    <p:sldId id="26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151"/>
    <a:srgbClr val="495A7F"/>
    <a:srgbClr val="839EB2"/>
    <a:srgbClr val="E0E8EC"/>
    <a:srgbClr val="191E38"/>
    <a:srgbClr val="97AE98"/>
    <a:srgbClr val="E0E7EC"/>
    <a:srgbClr val="B00082"/>
    <a:srgbClr val="B03282"/>
    <a:srgbClr val="AA0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C2765-F1C8-8942-82BB-CD45C3BEAA1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7A1699B-2F2D-6D4D-8706-8956BE5EF38B}">
      <dgm:prSet phldrT="[Text]"/>
      <dgm:spPr>
        <a:solidFill>
          <a:srgbClr val="839EB2"/>
        </a:solidFill>
        <a:ln w="28575">
          <a:solidFill>
            <a:srgbClr val="495A7F"/>
          </a:solidFill>
        </a:ln>
      </dgm:spPr>
      <dgm:t>
        <a:bodyPr/>
        <a:lstStyle/>
        <a:p>
          <a:r>
            <a:rPr lang="en-GB" dirty="0">
              <a:solidFill>
                <a:srgbClr val="191E38"/>
              </a:solidFill>
            </a:rPr>
            <a:t>Working late</a:t>
          </a:r>
        </a:p>
      </dgm:t>
    </dgm:pt>
    <dgm:pt modelId="{249B8AA7-1CE4-684C-B7C1-054985C002CA}" type="parTrans" cxnId="{E7309374-A5CF-9043-A77C-CE5E822EEC62}">
      <dgm:prSet/>
      <dgm:spPr/>
      <dgm:t>
        <a:bodyPr/>
        <a:lstStyle/>
        <a:p>
          <a:endParaRPr lang="en-GB"/>
        </a:p>
      </dgm:t>
    </dgm:pt>
    <dgm:pt modelId="{B33AD935-9055-A24A-91E5-33E7173DC0C7}" type="sibTrans" cxnId="{E7309374-A5CF-9043-A77C-CE5E822EEC62}">
      <dgm:prSet/>
      <dgm:spPr>
        <a:solidFill>
          <a:srgbClr val="F46151"/>
        </a:solidFill>
      </dgm:spPr>
      <dgm:t>
        <a:bodyPr/>
        <a:lstStyle/>
        <a:p>
          <a:endParaRPr lang="en-GB"/>
        </a:p>
      </dgm:t>
    </dgm:pt>
    <dgm:pt modelId="{C527BB1B-BDED-E744-AEB1-B51450AE519F}">
      <dgm:prSet phldrT="[Text]"/>
      <dgm:spPr>
        <a:solidFill>
          <a:srgbClr val="839EB2"/>
        </a:solidFill>
        <a:ln w="28575">
          <a:solidFill>
            <a:srgbClr val="495A7F"/>
          </a:solidFill>
        </a:ln>
      </dgm:spPr>
      <dgm:t>
        <a:bodyPr/>
        <a:lstStyle/>
        <a:p>
          <a:r>
            <a:rPr lang="en-GB" dirty="0">
              <a:solidFill>
                <a:srgbClr val="191E38"/>
              </a:solidFill>
            </a:rPr>
            <a:t>Sleeping less</a:t>
          </a:r>
        </a:p>
      </dgm:t>
    </dgm:pt>
    <dgm:pt modelId="{974256BF-B4C7-6941-83FC-382915C3D23A}" type="parTrans" cxnId="{71188135-2B87-EF40-BB05-F93CBD2965A6}">
      <dgm:prSet/>
      <dgm:spPr/>
      <dgm:t>
        <a:bodyPr/>
        <a:lstStyle/>
        <a:p>
          <a:endParaRPr lang="en-GB"/>
        </a:p>
      </dgm:t>
    </dgm:pt>
    <dgm:pt modelId="{ABC9AD45-EDE1-7440-8071-45F8B3151717}" type="sibTrans" cxnId="{71188135-2B87-EF40-BB05-F93CBD2965A6}">
      <dgm:prSet/>
      <dgm:spPr>
        <a:solidFill>
          <a:srgbClr val="F46151"/>
        </a:solidFill>
      </dgm:spPr>
      <dgm:t>
        <a:bodyPr/>
        <a:lstStyle/>
        <a:p>
          <a:endParaRPr lang="en-GB"/>
        </a:p>
      </dgm:t>
    </dgm:pt>
    <dgm:pt modelId="{AB331BE6-B319-EB49-A597-430012CFB935}">
      <dgm:prSet phldrT="[Text]"/>
      <dgm:spPr>
        <a:solidFill>
          <a:srgbClr val="839EB2"/>
        </a:solidFill>
        <a:ln w="28575">
          <a:solidFill>
            <a:srgbClr val="495A7F"/>
          </a:solidFill>
        </a:ln>
      </dgm:spPr>
      <dgm:t>
        <a:bodyPr/>
        <a:lstStyle/>
        <a:p>
          <a:r>
            <a:rPr lang="en-GB" dirty="0">
              <a:solidFill>
                <a:srgbClr val="191E38"/>
              </a:solidFill>
            </a:rPr>
            <a:t>Falling behind</a:t>
          </a:r>
        </a:p>
      </dgm:t>
    </dgm:pt>
    <dgm:pt modelId="{08CF2233-B9C0-D44A-8768-5BBEC0EBEBC3}" type="parTrans" cxnId="{55984073-94FD-5D4D-A774-1C2B15C8BF67}">
      <dgm:prSet/>
      <dgm:spPr/>
      <dgm:t>
        <a:bodyPr/>
        <a:lstStyle/>
        <a:p>
          <a:endParaRPr lang="en-GB"/>
        </a:p>
      </dgm:t>
    </dgm:pt>
    <dgm:pt modelId="{61DBC3AA-38D8-F444-A021-C9EB4B5550CA}" type="sibTrans" cxnId="{55984073-94FD-5D4D-A774-1C2B15C8BF67}">
      <dgm:prSet/>
      <dgm:spPr>
        <a:solidFill>
          <a:srgbClr val="F46151"/>
        </a:solidFill>
      </dgm:spPr>
      <dgm:t>
        <a:bodyPr/>
        <a:lstStyle/>
        <a:p>
          <a:endParaRPr lang="en-GB"/>
        </a:p>
      </dgm:t>
    </dgm:pt>
    <dgm:pt modelId="{0514543F-586B-6243-823F-1763B214DF06}">
      <dgm:prSet phldrT="[Text]"/>
      <dgm:spPr>
        <a:solidFill>
          <a:srgbClr val="839EB2"/>
        </a:solidFill>
        <a:ln w="28575">
          <a:solidFill>
            <a:srgbClr val="495A7F"/>
          </a:solidFill>
        </a:ln>
      </dgm:spPr>
      <dgm:t>
        <a:bodyPr/>
        <a:lstStyle/>
        <a:p>
          <a:r>
            <a:rPr lang="en-GB" dirty="0">
              <a:solidFill>
                <a:srgbClr val="191E38"/>
              </a:solidFill>
            </a:rPr>
            <a:t>Working weekends</a:t>
          </a:r>
        </a:p>
      </dgm:t>
    </dgm:pt>
    <dgm:pt modelId="{ABA37E2D-7755-3945-8114-109576C01C7A}" type="parTrans" cxnId="{459357D2-7F20-AE46-9AE3-666E62B9A6D7}">
      <dgm:prSet/>
      <dgm:spPr/>
      <dgm:t>
        <a:bodyPr/>
        <a:lstStyle/>
        <a:p>
          <a:endParaRPr lang="en-GB"/>
        </a:p>
      </dgm:t>
    </dgm:pt>
    <dgm:pt modelId="{F8BEBAE2-A995-E641-BE02-17068D21D84E}" type="sibTrans" cxnId="{459357D2-7F20-AE46-9AE3-666E62B9A6D7}">
      <dgm:prSet/>
      <dgm:spPr>
        <a:solidFill>
          <a:srgbClr val="F46151"/>
        </a:solidFill>
      </dgm:spPr>
      <dgm:t>
        <a:bodyPr/>
        <a:lstStyle/>
        <a:p>
          <a:endParaRPr lang="en-GB"/>
        </a:p>
      </dgm:t>
    </dgm:pt>
    <dgm:pt modelId="{6BA7B937-5C0A-CF4A-8058-CAA3D76C95AA}">
      <dgm:prSet/>
      <dgm:spPr>
        <a:solidFill>
          <a:srgbClr val="839EB2"/>
        </a:solidFill>
        <a:ln w="28575">
          <a:solidFill>
            <a:srgbClr val="495A7F"/>
          </a:solidFill>
        </a:ln>
      </dgm:spPr>
      <dgm:t>
        <a:bodyPr/>
        <a:lstStyle/>
        <a:p>
          <a:r>
            <a:rPr lang="en-GB" dirty="0">
              <a:solidFill>
                <a:srgbClr val="191E38"/>
              </a:solidFill>
            </a:rPr>
            <a:t>Getting ill/run down</a:t>
          </a:r>
        </a:p>
      </dgm:t>
    </dgm:pt>
    <dgm:pt modelId="{2036A469-F0CF-9A40-B19E-A6927D6E98F1}" type="parTrans" cxnId="{D9CC58F2-927C-DC4E-9771-144A205FB271}">
      <dgm:prSet/>
      <dgm:spPr/>
      <dgm:t>
        <a:bodyPr/>
        <a:lstStyle/>
        <a:p>
          <a:endParaRPr lang="en-GB"/>
        </a:p>
      </dgm:t>
    </dgm:pt>
    <dgm:pt modelId="{E2B991EA-E260-8F4B-8C79-629CA9C5BB9D}" type="sibTrans" cxnId="{D9CC58F2-927C-DC4E-9771-144A205FB271}">
      <dgm:prSet/>
      <dgm:spPr>
        <a:solidFill>
          <a:srgbClr val="F46151"/>
        </a:solidFill>
      </dgm:spPr>
      <dgm:t>
        <a:bodyPr/>
        <a:lstStyle/>
        <a:p>
          <a:endParaRPr lang="en-GB"/>
        </a:p>
      </dgm:t>
    </dgm:pt>
    <dgm:pt modelId="{C95C1659-FB97-5B49-A2CB-7C610EB9180F}" type="pres">
      <dgm:prSet presAssocID="{5A5C2765-F1C8-8942-82BB-CD45C3BEAA10}" presName="cycle" presStyleCnt="0">
        <dgm:presLayoutVars>
          <dgm:dir/>
          <dgm:resizeHandles val="exact"/>
        </dgm:presLayoutVars>
      </dgm:prSet>
      <dgm:spPr/>
    </dgm:pt>
    <dgm:pt modelId="{905C85D1-9D45-E347-8BA3-14C2178D0FBF}" type="pres">
      <dgm:prSet presAssocID="{87A1699B-2F2D-6D4D-8706-8956BE5EF38B}" presName="node" presStyleLbl="node1" presStyleIdx="0" presStyleCnt="5">
        <dgm:presLayoutVars>
          <dgm:bulletEnabled val="1"/>
        </dgm:presLayoutVars>
      </dgm:prSet>
      <dgm:spPr/>
    </dgm:pt>
    <dgm:pt modelId="{68943918-6DB2-8940-906A-8A0A4D9A7BE5}" type="pres">
      <dgm:prSet presAssocID="{B33AD935-9055-A24A-91E5-33E7173DC0C7}" presName="sibTrans" presStyleLbl="sibTrans2D1" presStyleIdx="0" presStyleCnt="5"/>
      <dgm:spPr/>
    </dgm:pt>
    <dgm:pt modelId="{67CA1AC3-0E23-4F4C-A739-60ABA2FB2C88}" type="pres">
      <dgm:prSet presAssocID="{B33AD935-9055-A24A-91E5-33E7173DC0C7}" presName="connectorText" presStyleLbl="sibTrans2D1" presStyleIdx="0" presStyleCnt="5"/>
      <dgm:spPr/>
    </dgm:pt>
    <dgm:pt modelId="{0EE85776-D661-A848-A114-496F211B40BD}" type="pres">
      <dgm:prSet presAssocID="{C527BB1B-BDED-E744-AEB1-B51450AE519F}" presName="node" presStyleLbl="node1" presStyleIdx="1" presStyleCnt="5">
        <dgm:presLayoutVars>
          <dgm:bulletEnabled val="1"/>
        </dgm:presLayoutVars>
      </dgm:prSet>
      <dgm:spPr/>
    </dgm:pt>
    <dgm:pt modelId="{C943C411-972D-754A-8348-2706E44228AB}" type="pres">
      <dgm:prSet presAssocID="{ABC9AD45-EDE1-7440-8071-45F8B3151717}" presName="sibTrans" presStyleLbl="sibTrans2D1" presStyleIdx="1" presStyleCnt="5"/>
      <dgm:spPr/>
    </dgm:pt>
    <dgm:pt modelId="{1F24CA53-27C5-804D-916D-9C1C1736E062}" type="pres">
      <dgm:prSet presAssocID="{ABC9AD45-EDE1-7440-8071-45F8B3151717}" presName="connectorText" presStyleLbl="sibTrans2D1" presStyleIdx="1" presStyleCnt="5"/>
      <dgm:spPr/>
    </dgm:pt>
    <dgm:pt modelId="{1E1765F3-D680-5C4D-A26A-71E4FA9B71A8}" type="pres">
      <dgm:prSet presAssocID="{AB331BE6-B319-EB49-A597-430012CFB935}" presName="node" presStyleLbl="node1" presStyleIdx="2" presStyleCnt="5">
        <dgm:presLayoutVars>
          <dgm:bulletEnabled val="1"/>
        </dgm:presLayoutVars>
      </dgm:prSet>
      <dgm:spPr/>
    </dgm:pt>
    <dgm:pt modelId="{99887BDE-3D64-9E48-A279-C1131A8B1320}" type="pres">
      <dgm:prSet presAssocID="{61DBC3AA-38D8-F444-A021-C9EB4B5550CA}" presName="sibTrans" presStyleLbl="sibTrans2D1" presStyleIdx="2" presStyleCnt="5"/>
      <dgm:spPr/>
    </dgm:pt>
    <dgm:pt modelId="{5FC8583E-FF7A-1A46-A557-149F4084A650}" type="pres">
      <dgm:prSet presAssocID="{61DBC3AA-38D8-F444-A021-C9EB4B5550CA}" presName="connectorText" presStyleLbl="sibTrans2D1" presStyleIdx="2" presStyleCnt="5"/>
      <dgm:spPr/>
    </dgm:pt>
    <dgm:pt modelId="{F913A7B2-645E-FF4B-B615-D9AD000FDE2E}" type="pres">
      <dgm:prSet presAssocID="{0514543F-586B-6243-823F-1763B214DF06}" presName="node" presStyleLbl="node1" presStyleIdx="3" presStyleCnt="5">
        <dgm:presLayoutVars>
          <dgm:bulletEnabled val="1"/>
        </dgm:presLayoutVars>
      </dgm:prSet>
      <dgm:spPr/>
    </dgm:pt>
    <dgm:pt modelId="{A8EB8825-E8BB-CB48-A058-567176E35D8B}" type="pres">
      <dgm:prSet presAssocID="{F8BEBAE2-A995-E641-BE02-17068D21D84E}" presName="sibTrans" presStyleLbl="sibTrans2D1" presStyleIdx="3" presStyleCnt="5"/>
      <dgm:spPr/>
    </dgm:pt>
    <dgm:pt modelId="{F97ACBB6-64F3-604E-AA83-6EBA545A19D2}" type="pres">
      <dgm:prSet presAssocID="{F8BEBAE2-A995-E641-BE02-17068D21D84E}" presName="connectorText" presStyleLbl="sibTrans2D1" presStyleIdx="3" presStyleCnt="5"/>
      <dgm:spPr/>
    </dgm:pt>
    <dgm:pt modelId="{1B25269A-6211-304B-8444-0BBA8A76B18C}" type="pres">
      <dgm:prSet presAssocID="{6BA7B937-5C0A-CF4A-8058-CAA3D76C95AA}" presName="node" presStyleLbl="node1" presStyleIdx="4" presStyleCnt="5">
        <dgm:presLayoutVars>
          <dgm:bulletEnabled val="1"/>
        </dgm:presLayoutVars>
      </dgm:prSet>
      <dgm:spPr/>
    </dgm:pt>
    <dgm:pt modelId="{0664C772-270B-CF49-AF4A-A2BB143552EA}" type="pres">
      <dgm:prSet presAssocID="{E2B991EA-E260-8F4B-8C79-629CA9C5BB9D}" presName="sibTrans" presStyleLbl="sibTrans2D1" presStyleIdx="4" presStyleCnt="5"/>
      <dgm:spPr/>
    </dgm:pt>
    <dgm:pt modelId="{6B9E4615-3F4A-9046-B1ED-0EE491D65B71}" type="pres">
      <dgm:prSet presAssocID="{E2B991EA-E260-8F4B-8C79-629CA9C5BB9D}" presName="connectorText" presStyleLbl="sibTrans2D1" presStyleIdx="4" presStyleCnt="5"/>
      <dgm:spPr/>
    </dgm:pt>
  </dgm:ptLst>
  <dgm:cxnLst>
    <dgm:cxn modelId="{E0252801-F6AB-E345-AA30-343325071C11}" type="presOf" srcId="{AB331BE6-B319-EB49-A597-430012CFB935}" destId="{1E1765F3-D680-5C4D-A26A-71E4FA9B71A8}" srcOrd="0" destOrd="0" presId="urn:microsoft.com/office/officeart/2005/8/layout/cycle2"/>
    <dgm:cxn modelId="{EE79320A-DFF3-0844-B54A-1AA116938A9A}" type="presOf" srcId="{6BA7B937-5C0A-CF4A-8058-CAA3D76C95AA}" destId="{1B25269A-6211-304B-8444-0BBA8A76B18C}" srcOrd="0" destOrd="0" presId="urn:microsoft.com/office/officeart/2005/8/layout/cycle2"/>
    <dgm:cxn modelId="{0C6CC50D-364D-DE4A-AB66-90B3828CA829}" type="presOf" srcId="{0514543F-586B-6243-823F-1763B214DF06}" destId="{F913A7B2-645E-FF4B-B615-D9AD000FDE2E}" srcOrd="0" destOrd="0" presId="urn:microsoft.com/office/officeart/2005/8/layout/cycle2"/>
    <dgm:cxn modelId="{E4640E2E-8D44-5347-BB64-8EE04F1A2CE8}" type="presOf" srcId="{61DBC3AA-38D8-F444-A021-C9EB4B5550CA}" destId="{99887BDE-3D64-9E48-A279-C1131A8B1320}" srcOrd="0" destOrd="0" presId="urn:microsoft.com/office/officeart/2005/8/layout/cycle2"/>
    <dgm:cxn modelId="{71188135-2B87-EF40-BB05-F93CBD2965A6}" srcId="{5A5C2765-F1C8-8942-82BB-CD45C3BEAA10}" destId="{C527BB1B-BDED-E744-AEB1-B51450AE519F}" srcOrd="1" destOrd="0" parTransId="{974256BF-B4C7-6941-83FC-382915C3D23A}" sibTransId="{ABC9AD45-EDE1-7440-8071-45F8B3151717}"/>
    <dgm:cxn modelId="{8324C841-8705-6444-A60B-5F79A6F4AC2A}" type="presOf" srcId="{B33AD935-9055-A24A-91E5-33E7173DC0C7}" destId="{68943918-6DB2-8940-906A-8A0A4D9A7BE5}" srcOrd="0" destOrd="0" presId="urn:microsoft.com/office/officeart/2005/8/layout/cycle2"/>
    <dgm:cxn modelId="{9FF38048-09F8-924D-B4AA-03BDFE27ED92}" type="presOf" srcId="{ABC9AD45-EDE1-7440-8071-45F8B3151717}" destId="{C943C411-972D-754A-8348-2706E44228AB}" srcOrd="0" destOrd="0" presId="urn:microsoft.com/office/officeart/2005/8/layout/cycle2"/>
    <dgm:cxn modelId="{55984073-94FD-5D4D-A774-1C2B15C8BF67}" srcId="{5A5C2765-F1C8-8942-82BB-CD45C3BEAA10}" destId="{AB331BE6-B319-EB49-A597-430012CFB935}" srcOrd="2" destOrd="0" parTransId="{08CF2233-B9C0-D44A-8768-5BBEC0EBEBC3}" sibTransId="{61DBC3AA-38D8-F444-A021-C9EB4B5550CA}"/>
    <dgm:cxn modelId="{E7309374-A5CF-9043-A77C-CE5E822EEC62}" srcId="{5A5C2765-F1C8-8942-82BB-CD45C3BEAA10}" destId="{87A1699B-2F2D-6D4D-8706-8956BE5EF38B}" srcOrd="0" destOrd="0" parTransId="{249B8AA7-1CE4-684C-B7C1-054985C002CA}" sibTransId="{B33AD935-9055-A24A-91E5-33E7173DC0C7}"/>
    <dgm:cxn modelId="{DB40A19B-2A94-3541-99C2-6C2FCE10C8AD}" type="presOf" srcId="{61DBC3AA-38D8-F444-A021-C9EB4B5550CA}" destId="{5FC8583E-FF7A-1A46-A557-149F4084A650}" srcOrd="1" destOrd="0" presId="urn:microsoft.com/office/officeart/2005/8/layout/cycle2"/>
    <dgm:cxn modelId="{EC827CA0-50A4-6C43-B89A-1952F6D434E0}" type="presOf" srcId="{E2B991EA-E260-8F4B-8C79-629CA9C5BB9D}" destId="{0664C772-270B-CF49-AF4A-A2BB143552EA}" srcOrd="0" destOrd="0" presId="urn:microsoft.com/office/officeart/2005/8/layout/cycle2"/>
    <dgm:cxn modelId="{5275E7A1-0F93-0A4E-85AD-80D385A79E2D}" type="presOf" srcId="{F8BEBAE2-A995-E641-BE02-17068D21D84E}" destId="{F97ACBB6-64F3-604E-AA83-6EBA545A19D2}" srcOrd="1" destOrd="0" presId="urn:microsoft.com/office/officeart/2005/8/layout/cycle2"/>
    <dgm:cxn modelId="{36ACEFAF-0858-804A-8682-FA9D9A1FD2D5}" type="presOf" srcId="{C527BB1B-BDED-E744-AEB1-B51450AE519F}" destId="{0EE85776-D661-A848-A114-496F211B40BD}" srcOrd="0" destOrd="0" presId="urn:microsoft.com/office/officeart/2005/8/layout/cycle2"/>
    <dgm:cxn modelId="{9F9374BB-7033-D044-990F-B61BD4C72274}" type="presOf" srcId="{5A5C2765-F1C8-8942-82BB-CD45C3BEAA10}" destId="{C95C1659-FB97-5B49-A2CB-7C610EB9180F}" srcOrd="0" destOrd="0" presId="urn:microsoft.com/office/officeart/2005/8/layout/cycle2"/>
    <dgm:cxn modelId="{85F89FBF-9379-8B4B-AD09-AC8DD1BB6E9E}" type="presOf" srcId="{F8BEBAE2-A995-E641-BE02-17068D21D84E}" destId="{A8EB8825-E8BB-CB48-A058-567176E35D8B}" srcOrd="0" destOrd="0" presId="urn:microsoft.com/office/officeart/2005/8/layout/cycle2"/>
    <dgm:cxn modelId="{DAE85DC4-FD5F-0242-B0EB-EA9A77E88EFB}" type="presOf" srcId="{87A1699B-2F2D-6D4D-8706-8956BE5EF38B}" destId="{905C85D1-9D45-E347-8BA3-14C2178D0FBF}" srcOrd="0" destOrd="0" presId="urn:microsoft.com/office/officeart/2005/8/layout/cycle2"/>
    <dgm:cxn modelId="{DC3B26CB-C907-984A-9A9A-3536B5A72CBB}" type="presOf" srcId="{ABC9AD45-EDE1-7440-8071-45F8B3151717}" destId="{1F24CA53-27C5-804D-916D-9C1C1736E062}" srcOrd="1" destOrd="0" presId="urn:microsoft.com/office/officeart/2005/8/layout/cycle2"/>
    <dgm:cxn modelId="{459357D2-7F20-AE46-9AE3-666E62B9A6D7}" srcId="{5A5C2765-F1C8-8942-82BB-CD45C3BEAA10}" destId="{0514543F-586B-6243-823F-1763B214DF06}" srcOrd="3" destOrd="0" parTransId="{ABA37E2D-7755-3945-8114-109576C01C7A}" sibTransId="{F8BEBAE2-A995-E641-BE02-17068D21D84E}"/>
    <dgm:cxn modelId="{A8E3CDE0-04C3-5244-868E-A8A5E004439A}" type="presOf" srcId="{B33AD935-9055-A24A-91E5-33E7173DC0C7}" destId="{67CA1AC3-0E23-4F4C-A739-60ABA2FB2C88}" srcOrd="1" destOrd="0" presId="urn:microsoft.com/office/officeart/2005/8/layout/cycle2"/>
    <dgm:cxn modelId="{82F196F1-01BC-BB43-820D-4344C82AD89B}" type="presOf" srcId="{E2B991EA-E260-8F4B-8C79-629CA9C5BB9D}" destId="{6B9E4615-3F4A-9046-B1ED-0EE491D65B71}" srcOrd="1" destOrd="0" presId="urn:microsoft.com/office/officeart/2005/8/layout/cycle2"/>
    <dgm:cxn modelId="{D9CC58F2-927C-DC4E-9771-144A205FB271}" srcId="{5A5C2765-F1C8-8942-82BB-CD45C3BEAA10}" destId="{6BA7B937-5C0A-CF4A-8058-CAA3D76C95AA}" srcOrd="4" destOrd="0" parTransId="{2036A469-F0CF-9A40-B19E-A6927D6E98F1}" sibTransId="{E2B991EA-E260-8F4B-8C79-629CA9C5BB9D}"/>
    <dgm:cxn modelId="{BA2819BA-BD80-E844-B8BC-C37E741143E0}" type="presParOf" srcId="{C95C1659-FB97-5B49-A2CB-7C610EB9180F}" destId="{905C85D1-9D45-E347-8BA3-14C2178D0FBF}" srcOrd="0" destOrd="0" presId="urn:microsoft.com/office/officeart/2005/8/layout/cycle2"/>
    <dgm:cxn modelId="{55360C94-CA6C-5D40-9A36-F9D46232609F}" type="presParOf" srcId="{C95C1659-FB97-5B49-A2CB-7C610EB9180F}" destId="{68943918-6DB2-8940-906A-8A0A4D9A7BE5}" srcOrd="1" destOrd="0" presId="urn:microsoft.com/office/officeart/2005/8/layout/cycle2"/>
    <dgm:cxn modelId="{7C111F53-B69C-AC4C-9AFE-6641781F0543}" type="presParOf" srcId="{68943918-6DB2-8940-906A-8A0A4D9A7BE5}" destId="{67CA1AC3-0E23-4F4C-A739-60ABA2FB2C88}" srcOrd="0" destOrd="0" presId="urn:microsoft.com/office/officeart/2005/8/layout/cycle2"/>
    <dgm:cxn modelId="{B7174889-E8F3-1040-9482-A6E236C7D4F2}" type="presParOf" srcId="{C95C1659-FB97-5B49-A2CB-7C610EB9180F}" destId="{0EE85776-D661-A848-A114-496F211B40BD}" srcOrd="2" destOrd="0" presId="urn:microsoft.com/office/officeart/2005/8/layout/cycle2"/>
    <dgm:cxn modelId="{74B130B7-4252-8E4E-B4EF-0362317812CD}" type="presParOf" srcId="{C95C1659-FB97-5B49-A2CB-7C610EB9180F}" destId="{C943C411-972D-754A-8348-2706E44228AB}" srcOrd="3" destOrd="0" presId="urn:microsoft.com/office/officeart/2005/8/layout/cycle2"/>
    <dgm:cxn modelId="{65E15A60-C15D-6541-ABE5-9C3C934BCA62}" type="presParOf" srcId="{C943C411-972D-754A-8348-2706E44228AB}" destId="{1F24CA53-27C5-804D-916D-9C1C1736E062}" srcOrd="0" destOrd="0" presId="urn:microsoft.com/office/officeart/2005/8/layout/cycle2"/>
    <dgm:cxn modelId="{AB7A0700-A12B-2B46-A572-D3B7C7B1E849}" type="presParOf" srcId="{C95C1659-FB97-5B49-A2CB-7C610EB9180F}" destId="{1E1765F3-D680-5C4D-A26A-71E4FA9B71A8}" srcOrd="4" destOrd="0" presId="urn:microsoft.com/office/officeart/2005/8/layout/cycle2"/>
    <dgm:cxn modelId="{D739487B-414D-1C49-A59C-ACE7FC67EB38}" type="presParOf" srcId="{C95C1659-FB97-5B49-A2CB-7C610EB9180F}" destId="{99887BDE-3D64-9E48-A279-C1131A8B1320}" srcOrd="5" destOrd="0" presId="urn:microsoft.com/office/officeart/2005/8/layout/cycle2"/>
    <dgm:cxn modelId="{7309BC3C-F63D-7742-B472-C38BF365E2E8}" type="presParOf" srcId="{99887BDE-3D64-9E48-A279-C1131A8B1320}" destId="{5FC8583E-FF7A-1A46-A557-149F4084A650}" srcOrd="0" destOrd="0" presId="urn:microsoft.com/office/officeart/2005/8/layout/cycle2"/>
    <dgm:cxn modelId="{6A212FDA-6EED-4F40-8F74-BCCB97FA0728}" type="presParOf" srcId="{C95C1659-FB97-5B49-A2CB-7C610EB9180F}" destId="{F913A7B2-645E-FF4B-B615-D9AD000FDE2E}" srcOrd="6" destOrd="0" presId="urn:microsoft.com/office/officeart/2005/8/layout/cycle2"/>
    <dgm:cxn modelId="{11491223-BB1B-9F4C-86D2-A06710F2DC0F}" type="presParOf" srcId="{C95C1659-FB97-5B49-A2CB-7C610EB9180F}" destId="{A8EB8825-E8BB-CB48-A058-567176E35D8B}" srcOrd="7" destOrd="0" presId="urn:microsoft.com/office/officeart/2005/8/layout/cycle2"/>
    <dgm:cxn modelId="{90028F08-9813-4340-A04F-D7291190C983}" type="presParOf" srcId="{A8EB8825-E8BB-CB48-A058-567176E35D8B}" destId="{F97ACBB6-64F3-604E-AA83-6EBA545A19D2}" srcOrd="0" destOrd="0" presId="urn:microsoft.com/office/officeart/2005/8/layout/cycle2"/>
    <dgm:cxn modelId="{5011E198-3477-0B47-95DF-59D89ACE9E6C}" type="presParOf" srcId="{C95C1659-FB97-5B49-A2CB-7C610EB9180F}" destId="{1B25269A-6211-304B-8444-0BBA8A76B18C}" srcOrd="8" destOrd="0" presId="urn:microsoft.com/office/officeart/2005/8/layout/cycle2"/>
    <dgm:cxn modelId="{286A6447-4AA6-A84A-8EEA-0C21F3D0A51D}" type="presParOf" srcId="{C95C1659-FB97-5B49-A2CB-7C610EB9180F}" destId="{0664C772-270B-CF49-AF4A-A2BB143552EA}" srcOrd="9" destOrd="0" presId="urn:microsoft.com/office/officeart/2005/8/layout/cycle2"/>
    <dgm:cxn modelId="{5FC56A45-27A3-CC49-9747-6323D05596FB}" type="presParOf" srcId="{0664C772-270B-CF49-AF4A-A2BB143552EA}" destId="{6B9E4615-3F4A-9046-B1ED-0EE491D65B7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C85D1-9D45-E347-8BA3-14C2178D0FBF}">
      <dsp:nvSpPr>
        <dsp:cNvPr id="0" name=""/>
        <dsp:cNvSpPr/>
      </dsp:nvSpPr>
      <dsp:spPr>
        <a:xfrm>
          <a:off x="3725145" y="1263"/>
          <a:ext cx="1939368" cy="1939368"/>
        </a:xfrm>
        <a:prstGeom prst="ellipse">
          <a:avLst/>
        </a:prstGeom>
        <a:solidFill>
          <a:srgbClr val="839EB2"/>
        </a:solidFill>
        <a:ln w="28575" cap="flat" cmpd="sng" algn="ctr">
          <a:solidFill>
            <a:srgbClr val="495A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191E38"/>
              </a:solidFill>
            </a:rPr>
            <a:t>Working late</a:t>
          </a:r>
        </a:p>
      </dsp:txBody>
      <dsp:txXfrm>
        <a:off x="4009159" y="285277"/>
        <a:ext cx="1371340" cy="1371340"/>
      </dsp:txXfrm>
    </dsp:sp>
    <dsp:sp modelId="{68943918-6DB2-8940-906A-8A0A4D9A7BE5}">
      <dsp:nvSpPr>
        <dsp:cNvPr id="0" name=""/>
        <dsp:cNvSpPr/>
      </dsp:nvSpPr>
      <dsp:spPr>
        <a:xfrm rot="2160000">
          <a:off x="5603629" y="1491862"/>
          <a:ext cx="517249" cy="654536"/>
        </a:xfrm>
        <a:prstGeom prst="rightArrow">
          <a:avLst>
            <a:gd name="adj1" fmla="val 60000"/>
            <a:gd name="adj2" fmla="val 50000"/>
          </a:avLst>
        </a:prstGeom>
        <a:solidFill>
          <a:srgbClr val="F461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5618447" y="1577164"/>
        <a:ext cx="362074" cy="392722"/>
      </dsp:txXfrm>
    </dsp:sp>
    <dsp:sp modelId="{0EE85776-D661-A848-A114-496F211B40BD}">
      <dsp:nvSpPr>
        <dsp:cNvPr id="0" name=""/>
        <dsp:cNvSpPr/>
      </dsp:nvSpPr>
      <dsp:spPr>
        <a:xfrm>
          <a:off x="6083681" y="1714839"/>
          <a:ext cx="1939368" cy="1939368"/>
        </a:xfrm>
        <a:prstGeom prst="ellipse">
          <a:avLst/>
        </a:prstGeom>
        <a:solidFill>
          <a:srgbClr val="839EB2"/>
        </a:solidFill>
        <a:ln w="28575" cap="flat" cmpd="sng" algn="ctr">
          <a:solidFill>
            <a:srgbClr val="495A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191E38"/>
              </a:solidFill>
            </a:rPr>
            <a:t>Sleeping less</a:t>
          </a:r>
        </a:p>
      </dsp:txBody>
      <dsp:txXfrm>
        <a:off x="6367695" y="1998853"/>
        <a:ext cx="1371340" cy="1371340"/>
      </dsp:txXfrm>
    </dsp:sp>
    <dsp:sp modelId="{C943C411-972D-754A-8348-2706E44228AB}">
      <dsp:nvSpPr>
        <dsp:cNvPr id="0" name=""/>
        <dsp:cNvSpPr/>
      </dsp:nvSpPr>
      <dsp:spPr>
        <a:xfrm rot="6480000">
          <a:off x="6348824" y="3729645"/>
          <a:ext cx="517249" cy="654536"/>
        </a:xfrm>
        <a:prstGeom prst="rightArrow">
          <a:avLst>
            <a:gd name="adj1" fmla="val 60000"/>
            <a:gd name="adj2" fmla="val 50000"/>
          </a:avLst>
        </a:prstGeom>
        <a:solidFill>
          <a:srgbClr val="F461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0800000">
        <a:off x="6450387" y="3786762"/>
        <a:ext cx="362074" cy="392722"/>
      </dsp:txXfrm>
    </dsp:sp>
    <dsp:sp modelId="{1E1765F3-D680-5C4D-A26A-71E4FA9B71A8}">
      <dsp:nvSpPr>
        <dsp:cNvPr id="0" name=""/>
        <dsp:cNvSpPr/>
      </dsp:nvSpPr>
      <dsp:spPr>
        <a:xfrm>
          <a:off x="5182801" y="4487464"/>
          <a:ext cx="1939368" cy="1939368"/>
        </a:xfrm>
        <a:prstGeom prst="ellipse">
          <a:avLst/>
        </a:prstGeom>
        <a:solidFill>
          <a:srgbClr val="839EB2"/>
        </a:solidFill>
        <a:ln w="28575" cap="flat" cmpd="sng" algn="ctr">
          <a:solidFill>
            <a:srgbClr val="495A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191E38"/>
              </a:solidFill>
            </a:rPr>
            <a:t>Falling behind</a:t>
          </a:r>
        </a:p>
      </dsp:txBody>
      <dsp:txXfrm>
        <a:off x="5466815" y="4771478"/>
        <a:ext cx="1371340" cy="1371340"/>
      </dsp:txXfrm>
    </dsp:sp>
    <dsp:sp modelId="{99887BDE-3D64-9E48-A279-C1131A8B1320}">
      <dsp:nvSpPr>
        <dsp:cNvPr id="0" name=""/>
        <dsp:cNvSpPr/>
      </dsp:nvSpPr>
      <dsp:spPr>
        <a:xfrm rot="10800000">
          <a:off x="4450844" y="5129880"/>
          <a:ext cx="517249" cy="654536"/>
        </a:xfrm>
        <a:prstGeom prst="rightArrow">
          <a:avLst>
            <a:gd name="adj1" fmla="val 60000"/>
            <a:gd name="adj2" fmla="val 50000"/>
          </a:avLst>
        </a:prstGeom>
        <a:solidFill>
          <a:srgbClr val="F461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0800000">
        <a:off x="4606019" y="5260787"/>
        <a:ext cx="362074" cy="392722"/>
      </dsp:txXfrm>
    </dsp:sp>
    <dsp:sp modelId="{F913A7B2-645E-FF4B-B615-D9AD000FDE2E}">
      <dsp:nvSpPr>
        <dsp:cNvPr id="0" name=""/>
        <dsp:cNvSpPr/>
      </dsp:nvSpPr>
      <dsp:spPr>
        <a:xfrm>
          <a:off x="2267490" y="4487464"/>
          <a:ext cx="1939368" cy="1939368"/>
        </a:xfrm>
        <a:prstGeom prst="ellipse">
          <a:avLst/>
        </a:prstGeom>
        <a:solidFill>
          <a:srgbClr val="839EB2"/>
        </a:solidFill>
        <a:ln w="28575" cap="flat" cmpd="sng" algn="ctr">
          <a:solidFill>
            <a:srgbClr val="495A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191E38"/>
              </a:solidFill>
            </a:rPr>
            <a:t>Working weekends</a:t>
          </a:r>
        </a:p>
      </dsp:txBody>
      <dsp:txXfrm>
        <a:off x="2551504" y="4771478"/>
        <a:ext cx="1371340" cy="1371340"/>
      </dsp:txXfrm>
    </dsp:sp>
    <dsp:sp modelId="{A8EB8825-E8BB-CB48-A058-567176E35D8B}">
      <dsp:nvSpPr>
        <dsp:cNvPr id="0" name=""/>
        <dsp:cNvSpPr/>
      </dsp:nvSpPr>
      <dsp:spPr>
        <a:xfrm rot="15120000">
          <a:off x="2532633" y="3757490"/>
          <a:ext cx="517249" cy="654536"/>
        </a:xfrm>
        <a:prstGeom prst="rightArrow">
          <a:avLst>
            <a:gd name="adj1" fmla="val 60000"/>
            <a:gd name="adj2" fmla="val 50000"/>
          </a:avLst>
        </a:prstGeom>
        <a:solidFill>
          <a:srgbClr val="F461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0800000">
        <a:off x="2634196" y="3962187"/>
        <a:ext cx="362074" cy="392722"/>
      </dsp:txXfrm>
    </dsp:sp>
    <dsp:sp modelId="{1B25269A-6211-304B-8444-0BBA8A76B18C}">
      <dsp:nvSpPr>
        <dsp:cNvPr id="0" name=""/>
        <dsp:cNvSpPr/>
      </dsp:nvSpPr>
      <dsp:spPr>
        <a:xfrm>
          <a:off x="1366610" y="1714839"/>
          <a:ext cx="1939368" cy="1939368"/>
        </a:xfrm>
        <a:prstGeom prst="ellipse">
          <a:avLst/>
        </a:prstGeom>
        <a:solidFill>
          <a:srgbClr val="839EB2"/>
        </a:solidFill>
        <a:ln w="28575" cap="flat" cmpd="sng" algn="ctr">
          <a:solidFill>
            <a:srgbClr val="495A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191E38"/>
              </a:solidFill>
            </a:rPr>
            <a:t>Getting ill/run down</a:t>
          </a:r>
        </a:p>
      </dsp:txBody>
      <dsp:txXfrm>
        <a:off x="1650624" y="1998853"/>
        <a:ext cx="1371340" cy="1371340"/>
      </dsp:txXfrm>
    </dsp:sp>
    <dsp:sp modelId="{0664C772-270B-CF49-AF4A-A2BB143552EA}">
      <dsp:nvSpPr>
        <dsp:cNvPr id="0" name=""/>
        <dsp:cNvSpPr/>
      </dsp:nvSpPr>
      <dsp:spPr>
        <a:xfrm rot="19440000">
          <a:off x="3245094" y="1509071"/>
          <a:ext cx="517249" cy="654536"/>
        </a:xfrm>
        <a:prstGeom prst="rightArrow">
          <a:avLst>
            <a:gd name="adj1" fmla="val 60000"/>
            <a:gd name="adj2" fmla="val 50000"/>
          </a:avLst>
        </a:prstGeom>
        <a:solidFill>
          <a:srgbClr val="F461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3259912" y="1685583"/>
        <a:ext cx="362074" cy="392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EF680-1415-AF48-A991-B95E037BE35A}" type="datetimeFigureOut">
              <a:rPr lang="en-US" smtClean="0"/>
              <a:t>7/12/22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46E9F-9EDB-7345-9A87-6F2F095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7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D149-7A41-488A-8778-F8E0BC717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2475F-CA67-4E42-9C02-3FC2A1C33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B30A8-5F85-4FE5-8926-B16AB3B6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6EEAB-4392-4DB9-900D-94FB35C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87E32-9C8E-4AF1-9871-4A376021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74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3932-F439-40B1-9946-AE062A0D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9A343-2F5E-4B6E-9284-3667B1532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69F77-E96F-4DB9-98BF-787A2D19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54DDD-633D-4CE8-AE17-F5394D0B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D5DCB-FDA1-401F-B488-87071A5B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391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AC2926-2B1F-4088-837A-15E8F4808F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693A6-8232-448E-A409-CFCE6DE78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FCBFB-D7B3-4C5B-8082-10E59D70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A6BFC-0831-4A66-B61B-0470A5E7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78D8A-2B4B-45F1-B357-ACDD43BA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3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8034-BE03-4659-BDBC-5BB89D6B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3EA59-A69B-46A2-B7F5-FB1FAB62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CA851-CDFA-4EE6-86F2-3095B0EF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58EAF-B138-4AA9-A8DD-CCEC8FCB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08288-622B-4733-B425-9577F0BE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19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E9B7-AFA6-4E57-8FD0-263665CF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76995-4C25-46ED-B564-E3B43A1F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98BF1-F83C-4EC2-B8C0-D4F10E6C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1F944-4496-4D48-B576-ADA85838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A9CA8-FB29-4004-8AFD-471B0BC3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08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1767-237C-4754-A295-3B570029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BCE75-88ED-4587-80F2-A3A59426E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ADF5E-6D4F-46FA-95DF-81CBC04A4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692FF-8C61-4FBD-907C-23E9F026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0464D-5251-4E52-8822-D31FAD9E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5BE6D-3029-4DDF-88DE-0560D1BB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36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FAC4-94C3-415A-A6D4-F1CDA013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0CBB1-5033-49E9-A2C6-750804CEE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E369D-3464-467A-92E3-8BAB5F1D0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CDB21-711F-49B1-A3AA-7000999C4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203E8-A40C-4B35-AF0F-8346E99D8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977D6A-FC42-4096-B4D9-5093F44F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4C940-307B-4C09-B276-201C99BB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1141E-4556-4F2F-8AA6-83BBDC6E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B30E-D5E0-4612-91A7-0EE652FA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82511-B346-42C4-BFA2-FAC96CA5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9CE8F-117D-4A98-8E84-B027CD2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1C5CA-3E1A-4D81-9776-B9613FFA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35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C8C331-A076-40DA-AAA0-3E758AC1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81893-0A5B-4808-A6EA-96DDA91D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CA983-6BEB-4757-8100-1A6F1235D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918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5BCE-71CC-4069-8621-19EC3202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3E728-FD0B-45CC-A056-7DF09320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F8E2B-3347-4234-A8B6-B6CE80242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30B22-9C90-4896-8987-A32E9788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955E3-025D-4F36-93C7-63E09EE2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FC876-76FD-4B35-86DB-06CEEC00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855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2AE3-0F20-40C8-8B81-239012D7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B5864A-77D2-48FE-B0C2-6A55F9211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26FB0-3A61-41C0-AD69-572DAAD13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CA9E0-659E-4098-BBA5-F328A416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F7F2C-4E64-4AE9-8431-2D6D68C5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FE4D2-73BF-4F78-85C6-47263D71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468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85D585-2A4F-41FC-BCF6-4124CA21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73B0A-BCF3-46F5-9120-DB034282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489AC-8386-4BE7-BBA3-96D7C03E6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FE062-0B9A-4D54-85D7-F1BDCC824FFD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949B-405B-4B2F-88B9-C43F5BA5B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D18-0B63-4D4F-9F30-31D87F4AF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44C1-9909-451B-8C75-4BF40FC30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49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127781" y="1859339"/>
            <a:ext cx="119364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600" b="1" dirty="0">
                <a:solidFill>
                  <a:srgbClr val="191E38"/>
                </a:solidFill>
                <a:latin typeface="Calibri" panose="020F0502020204030204"/>
              </a:rPr>
              <a:t>Self-Care and Productivity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600" b="1" dirty="0">
                <a:solidFill>
                  <a:srgbClr val="191E38"/>
                </a:solidFill>
                <a:latin typeface="Calibri" panose="020F0502020204030204"/>
              </a:rPr>
              <a:t>during your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600" b="1" dirty="0">
                <a:solidFill>
                  <a:srgbClr val="191E38"/>
                </a:solidFill>
                <a:latin typeface="Calibri" panose="020F0502020204030204"/>
              </a:rPr>
              <a:t>PhD and beyond…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FDBFB2-1D9D-4008-AC76-5A2575A3B1A4}"/>
              </a:ext>
            </a:extLst>
          </p:cNvPr>
          <p:cNvSpPr txBox="1"/>
          <p:nvPr/>
        </p:nvSpPr>
        <p:spPr>
          <a:xfrm>
            <a:off x="98474" y="5946132"/>
            <a:ext cx="11936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 </a:t>
            </a:r>
            <a:r>
              <a:rPr kumimoji="0" lang="en-GB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Matto</a:t>
            </a:r>
            <a:r>
              <a:rPr lang="en-GB" sz="4000" b="1" dirty="0" err="1">
                <a:solidFill>
                  <a:srgbClr val="FF0000"/>
                </a:solidFill>
                <a:latin typeface="Calibri" panose="020F0502020204030204"/>
              </a:rPr>
              <a:t>cks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78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F6D506-954A-5D8A-C31B-8F18F7D8D37F}"/>
              </a:ext>
            </a:extLst>
          </p:cNvPr>
          <p:cNvGrpSpPr/>
          <p:nvPr/>
        </p:nvGrpSpPr>
        <p:grpSpPr>
          <a:xfrm>
            <a:off x="49236" y="1685726"/>
            <a:ext cx="12093527" cy="3486548"/>
            <a:chOff x="49236" y="2875002"/>
            <a:chExt cx="12093527" cy="34865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FB0E24-92E2-4DDC-9FA7-F2BE5EE37918}"/>
                </a:ext>
              </a:extLst>
            </p:cNvPr>
            <p:cNvSpPr txBox="1"/>
            <p:nvPr/>
          </p:nvSpPr>
          <p:spPr>
            <a:xfrm>
              <a:off x="49236" y="2875002"/>
              <a:ext cx="120935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00" b="1" dirty="0">
                  <a:solidFill>
                    <a:srgbClr val="F46151"/>
                  </a:solidFill>
                </a:rPr>
                <a:t>MOTIVATION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6C571-9C75-4863-8BCF-F2865374D61C}"/>
                </a:ext>
              </a:extLst>
            </p:cNvPr>
            <p:cNvSpPr txBox="1"/>
            <p:nvPr/>
          </p:nvSpPr>
          <p:spPr>
            <a:xfrm>
              <a:off x="49236" y="5253554"/>
              <a:ext cx="120935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00" dirty="0">
                  <a:solidFill>
                    <a:srgbClr val="495A7F"/>
                  </a:solidFill>
                </a:rPr>
                <a:t>ACTION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9830CB-51B7-A262-E92C-002539EF8A70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1" y="4155440"/>
              <a:ext cx="0" cy="914400"/>
            </a:xfrm>
            <a:prstGeom prst="straightConnector1">
              <a:avLst/>
            </a:prstGeom>
            <a:ln w="57150">
              <a:solidFill>
                <a:srgbClr val="839E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ultiply 2">
            <a:extLst>
              <a:ext uri="{FF2B5EF4-FFF2-40B4-BE49-F238E27FC236}">
                <a16:creationId xmlns:a16="http://schemas.microsoft.com/office/drawing/2014/main" id="{A1BAA767-A449-1EA8-CFCD-53EFD0F93CAA}"/>
              </a:ext>
            </a:extLst>
          </p:cNvPr>
          <p:cNvSpPr/>
          <p:nvPr/>
        </p:nvSpPr>
        <p:spPr>
          <a:xfrm>
            <a:off x="24609" y="512524"/>
            <a:ext cx="12142763" cy="5821680"/>
          </a:xfrm>
          <a:prstGeom prst="mathMultiply">
            <a:avLst/>
          </a:prstGeom>
          <a:solidFill>
            <a:srgbClr val="495A7F">
              <a:alpha val="80000"/>
            </a:srgbClr>
          </a:solidFill>
          <a:ln>
            <a:solidFill>
              <a:srgbClr val="495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4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B0E24-92E2-4DDC-9FA7-F2BE5EE37918}"/>
              </a:ext>
            </a:extLst>
          </p:cNvPr>
          <p:cNvSpPr txBox="1"/>
          <p:nvPr/>
        </p:nvSpPr>
        <p:spPr>
          <a:xfrm>
            <a:off x="49236" y="2875002"/>
            <a:ext cx="120935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solidFill>
                  <a:srgbClr val="F46151"/>
                </a:solidFill>
              </a:rPr>
              <a:t>MOTIVATION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6C571-9C75-4863-8BCF-F2865374D61C}"/>
              </a:ext>
            </a:extLst>
          </p:cNvPr>
          <p:cNvSpPr txBox="1"/>
          <p:nvPr/>
        </p:nvSpPr>
        <p:spPr>
          <a:xfrm>
            <a:off x="49236" y="5253554"/>
            <a:ext cx="120935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rgbClr val="495A7F"/>
                </a:solidFill>
              </a:rPr>
              <a:t>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952BF-3DBA-5D14-0D78-F07E235C3B60}"/>
              </a:ext>
            </a:extLst>
          </p:cNvPr>
          <p:cNvSpPr txBox="1"/>
          <p:nvPr/>
        </p:nvSpPr>
        <p:spPr>
          <a:xfrm>
            <a:off x="49236" y="390649"/>
            <a:ext cx="120935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rgbClr val="495A7F"/>
                </a:solidFill>
              </a:rPr>
              <a:t>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830CB-51B7-A262-E92C-002539EF8A70}"/>
              </a:ext>
            </a:extLst>
          </p:cNvPr>
          <p:cNvCxnSpPr>
            <a:cxnSpLocks/>
          </p:cNvCxnSpPr>
          <p:nvPr/>
        </p:nvCxnSpPr>
        <p:spPr>
          <a:xfrm>
            <a:off x="6095991" y="4155440"/>
            <a:ext cx="0" cy="914400"/>
          </a:xfrm>
          <a:prstGeom prst="straightConnector1">
            <a:avLst/>
          </a:prstGeom>
          <a:ln w="57150">
            <a:solidFill>
              <a:srgbClr val="839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83BCA-6D86-F005-933E-22142D94163E}"/>
              </a:ext>
            </a:extLst>
          </p:cNvPr>
          <p:cNvCxnSpPr>
            <a:cxnSpLocks/>
          </p:cNvCxnSpPr>
          <p:nvPr/>
        </p:nvCxnSpPr>
        <p:spPr>
          <a:xfrm>
            <a:off x="6085822" y="1727200"/>
            <a:ext cx="0" cy="914400"/>
          </a:xfrm>
          <a:prstGeom prst="straightConnector1">
            <a:avLst/>
          </a:prstGeom>
          <a:ln w="57150">
            <a:solidFill>
              <a:srgbClr val="839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2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0" y="73694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Book dedicated writing time – in your diary/calendar</a:t>
            </a:r>
          </a:p>
        </p:txBody>
      </p:sp>
    </p:spTree>
    <p:extLst>
      <p:ext uri="{BB962C8B-B14F-4D97-AF65-F5344CB8AC3E}">
        <p14:creationId xmlns:p14="http://schemas.microsoft.com/office/powerpoint/2010/main" val="281237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0" y="73694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Book dedicated writing time – in your diary/calendar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69" y="1914492"/>
            <a:ext cx="11408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Break the task into smaller chunks: one paragraph, one sentence</a:t>
            </a:r>
          </a:p>
        </p:txBody>
      </p:sp>
    </p:spTree>
    <p:extLst>
      <p:ext uri="{BB962C8B-B14F-4D97-AF65-F5344CB8AC3E}">
        <p14:creationId xmlns:p14="http://schemas.microsoft.com/office/powerpoint/2010/main" val="143999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0" y="73694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Book dedicated writing time – in your diary/calendar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69" y="1914492"/>
            <a:ext cx="11408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Break the task into smaller chunks: one paragraph, one sentence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6C571-9C75-4863-8BCF-F2865374D61C}"/>
              </a:ext>
            </a:extLst>
          </p:cNvPr>
          <p:cNvSpPr txBox="1"/>
          <p:nvPr/>
        </p:nvSpPr>
        <p:spPr>
          <a:xfrm>
            <a:off x="98473" y="3707595"/>
            <a:ext cx="1209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Use a pomodoro timer (try to stop mid </a:t>
            </a:r>
            <a:r>
              <a:rPr lang="en-GB" sz="4000" dirty="0" err="1">
                <a:solidFill>
                  <a:srgbClr val="495A7F"/>
                </a:solidFill>
              </a:rPr>
              <a:t>senten</a:t>
            </a:r>
            <a:r>
              <a:rPr lang="en-GB" sz="4000" dirty="0">
                <a:solidFill>
                  <a:srgbClr val="495A7F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4908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0" y="73694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Book dedicated writing time – in your diary/calendar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69" y="1914492"/>
            <a:ext cx="11408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Break the task into smaller chunks: one paragraph, one sentence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6C571-9C75-4863-8BCF-F2865374D61C}"/>
              </a:ext>
            </a:extLst>
          </p:cNvPr>
          <p:cNvSpPr txBox="1"/>
          <p:nvPr/>
        </p:nvSpPr>
        <p:spPr>
          <a:xfrm>
            <a:off x="98473" y="3707595"/>
            <a:ext cx="1209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Use a pomodoro timer (try to stop mid </a:t>
            </a:r>
            <a:r>
              <a:rPr lang="en-GB" sz="4000" dirty="0" err="1">
                <a:solidFill>
                  <a:srgbClr val="839EB2"/>
                </a:solidFill>
              </a:rPr>
              <a:t>senten</a:t>
            </a:r>
            <a:r>
              <a:rPr lang="en-GB" sz="4000" dirty="0">
                <a:solidFill>
                  <a:srgbClr val="839EB2"/>
                </a:solidFill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25C12-391C-2A42-642E-4F09C95E52A8}"/>
              </a:ext>
            </a:extLst>
          </p:cNvPr>
          <p:cNvSpPr txBox="1"/>
          <p:nvPr/>
        </p:nvSpPr>
        <p:spPr>
          <a:xfrm>
            <a:off x="98469" y="4885145"/>
            <a:ext cx="12093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Start wherever you need to (i.e. if it’s in your head, write it down)</a:t>
            </a:r>
          </a:p>
        </p:txBody>
      </p:sp>
    </p:spTree>
    <p:extLst>
      <p:ext uri="{BB962C8B-B14F-4D97-AF65-F5344CB8AC3E}">
        <p14:creationId xmlns:p14="http://schemas.microsoft.com/office/powerpoint/2010/main" val="200195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53F7EA-A0CA-41E5-A053-8AFE4171109A}"/>
              </a:ext>
            </a:extLst>
          </p:cNvPr>
          <p:cNvCxnSpPr>
            <a:cxnSpLocks/>
          </p:cNvCxnSpPr>
          <p:nvPr/>
        </p:nvCxnSpPr>
        <p:spPr>
          <a:xfrm>
            <a:off x="1692322" y="2386737"/>
            <a:ext cx="8657492" cy="28"/>
          </a:xfrm>
          <a:prstGeom prst="line">
            <a:avLst/>
          </a:prstGeom>
          <a:ln w="38100">
            <a:solidFill>
              <a:srgbClr val="F4615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DC176A-2F52-86E9-2B69-25BD18016B56}"/>
              </a:ext>
            </a:extLst>
          </p:cNvPr>
          <p:cNvCxnSpPr>
            <a:cxnSpLocks/>
          </p:cNvCxnSpPr>
          <p:nvPr/>
        </p:nvCxnSpPr>
        <p:spPr>
          <a:xfrm>
            <a:off x="1692322" y="3438263"/>
            <a:ext cx="8657492" cy="28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CD589-D124-5730-265F-CE70B32F1147}"/>
              </a:ext>
            </a:extLst>
          </p:cNvPr>
          <p:cNvCxnSpPr>
            <a:cxnSpLocks/>
          </p:cNvCxnSpPr>
          <p:nvPr/>
        </p:nvCxnSpPr>
        <p:spPr>
          <a:xfrm>
            <a:off x="1692322" y="4571998"/>
            <a:ext cx="8657492" cy="28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The Two (or Three) Goal Method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ABE1CE-211F-CFDA-AC2C-31CFEA2126D4}"/>
              </a:ext>
            </a:extLst>
          </p:cNvPr>
          <p:cNvGrpSpPr/>
          <p:nvPr/>
        </p:nvGrpSpPr>
        <p:grpSpPr>
          <a:xfrm>
            <a:off x="1656190" y="2101755"/>
            <a:ext cx="8821003" cy="4299046"/>
            <a:chOff x="1656190" y="2101755"/>
            <a:chExt cx="8821003" cy="429904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CF7F13-1992-A169-3BF6-1A075E14CE8A}"/>
                </a:ext>
              </a:extLst>
            </p:cNvPr>
            <p:cNvGrpSpPr/>
            <p:nvPr/>
          </p:nvGrpSpPr>
          <p:grpSpPr>
            <a:xfrm>
              <a:off x="1656190" y="2101755"/>
              <a:ext cx="8821003" cy="4299046"/>
              <a:chOff x="900752" y="1637731"/>
              <a:chExt cx="10263116" cy="461294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1015741-DDBF-2E2C-899D-A030855B73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400" y="1637731"/>
                <a:ext cx="0" cy="46129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98BF8BF-24AE-3BDA-94F3-C9F39C92E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752" y="6237027"/>
                <a:ext cx="1026311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Delay 19">
              <a:extLst>
                <a:ext uri="{FF2B5EF4-FFF2-40B4-BE49-F238E27FC236}">
                  <a16:creationId xmlns:a16="http://schemas.microsoft.com/office/drawing/2014/main" id="{4B00AD93-4503-AF67-CDA1-9F2164CAED23}"/>
                </a:ext>
              </a:extLst>
            </p:cNvPr>
            <p:cNvSpPr/>
            <p:nvPr/>
          </p:nvSpPr>
          <p:spPr>
            <a:xfrm rot="16200000">
              <a:off x="2442963" y="4411188"/>
              <a:ext cx="1815126" cy="2136804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elay 20">
              <a:extLst>
                <a:ext uri="{FF2B5EF4-FFF2-40B4-BE49-F238E27FC236}">
                  <a16:creationId xmlns:a16="http://schemas.microsoft.com/office/drawing/2014/main" id="{0BF0EB3C-B036-03F3-DD52-F27506CEA540}"/>
                </a:ext>
              </a:extLst>
            </p:cNvPr>
            <p:cNvSpPr/>
            <p:nvPr/>
          </p:nvSpPr>
          <p:spPr>
            <a:xfrm rot="16200000">
              <a:off x="4089003" y="3840813"/>
              <a:ext cx="2960431" cy="2136804"/>
            </a:xfrm>
            <a:prstGeom prst="flowChartDelay">
              <a:avLst/>
            </a:prstGeom>
            <a:solidFill>
              <a:srgbClr val="E0E8EC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elay 21">
              <a:extLst>
                <a:ext uri="{FF2B5EF4-FFF2-40B4-BE49-F238E27FC236}">
                  <a16:creationId xmlns:a16="http://schemas.microsoft.com/office/drawing/2014/main" id="{023E411E-BE26-B5D9-84F5-C595AD26A481}"/>
                </a:ext>
              </a:extLst>
            </p:cNvPr>
            <p:cNvSpPr/>
            <p:nvPr/>
          </p:nvSpPr>
          <p:spPr>
            <a:xfrm rot="16200000">
              <a:off x="5786395" y="3318424"/>
              <a:ext cx="4000653" cy="2136804"/>
            </a:xfrm>
            <a:prstGeom prst="flowChartDelay">
              <a:avLst/>
            </a:prstGeom>
            <a:solidFill>
              <a:srgbClr val="E0E8EC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BE0D58B-DAFA-6299-A123-9DE05E8EB7DC}"/>
              </a:ext>
            </a:extLst>
          </p:cNvPr>
          <p:cNvSpPr txBox="1"/>
          <p:nvPr/>
        </p:nvSpPr>
        <p:spPr>
          <a:xfrm>
            <a:off x="562507" y="4262884"/>
            <a:ext cx="1119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50%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F8EA07-DF9A-C934-B5AE-774793A9A8F8}"/>
              </a:ext>
            </a:extLst>
          </p:cNvPr>
          <p:cNvSpPr txBox="1"/>
          <p:nvPr/>
        </p:nvSpPr>
        <p:spPr>
          <a:xfrm>
            <a:off x="537483" y="3146040"/>
            <a:ext cx="1119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75%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535774-5B77-A137-D763-23433DFA01F7}"/>
              </a:ext>
            </a:extLst>
          </p:cNvPr>
          <p:cNvSpPr txBox="1"/>
          <p:nvPr/>
        </p:nvSpPr>
        <p:spPr>
          <a:xfrm>
            <a:off x="423082" y="2107005"/>
            <a:ext cx="124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46151"/>
                </a:solidFill>
              </a:rPr>
              <a:t>100%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71C892-9DBD-BA01-602E-B9230004E93F}"/>
              </a:ext>
            </a:extLst>
          </p:cNvPr>
          <p:cNvSpPr txBox="1"/>
          <p:nvPr/>
        </p:nvSpPr>
        <p:spPr>
          <a:xfrm>
            <a:off x="6715993" y="2986930"/>
            <a:ext cx="2125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6151"/>
                </a:solidFill>
              </a:rPr>
              <a:t>Write 1000 words this week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FB5025-C202-A646-3222-8DF546F6468E}"/>
              </a:ext>
            </a:extLst>
          </p:cNvPr>
          <p:cNvSpPr txBox="1"/>
          <p:nvPr/>
        </p:nvSpPr>
        <p:spPr>
          <a:xfrm>
            <a:off x="4443330" y="3971833"/>
            <a:ext cx="2125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Write 750 words this week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13A825-1D4F-694C-4601-6D118613FEA5}"/>
              </a:ext>
            </a:extLst>
          </p:cNvPr>
          <p:cNvSpPr txBox="1"/>
          <p:nvPr/>
        </p:nvSpPr>
        <p:spPr>
          <a:xfrm>
            <a:off x="2257723" y="4904562"/>
            <a:ext cx="2125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Write 500 words this week</a:t>
            </a:r>
          </a:p>
        </p:txBody>
      </p:sp>
    </p:spTree>
    <p:extLst>
      <p:ext uri="{BB962C8B-B14F-4D97-AF65-F5344CB8AC3E}">
        <p14:creationId xmlns:p14="http://schemas.microsoft.com/office/powerpoint/2010/main" val="35234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84450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The Next Physical Action (NPA)</a:t>
            </a:r>
            <a:endParaRPr lang="en-GB" sz="2000" dirty="0">
              <a:solidFill>
                <a:srgbClr val="495A7F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0" y="2612636"/>
            <a:ext cx="7421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Focus only on what can and needs to be done 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70" y="4475664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Micro-task: 5 minutes of writing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E9C85-7418-7DF1-152C-82EE34CB9450}"/>
              </a:ext>
            </a:extLst>
          </p:cNvPr>
          <p:cNvSpPr txBox="1"/>
          <p:nvPr/>
        </p:nvSpPr>
        <p:spPr>
          <a:xfrm>
            <a:off x="98471" y="5723140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Nano-task: Write one line of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2C26F-FA93-BB59-67C4-FDE429653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4615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" r="50629"/>
          <a:stretch/>
        </p:blipFill>
        <p:spPr>
          <a:xfrm>
            <a:off x="7629098" y="0"/>
            <a:ext cx="4562901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C5FC69-5CA3-00C0-BE36-7A4026814679}"/>
              </a:ext>
            </a:extLst>
          </p:cNvPr>
          <p:cNvSpPr txBox="1"/>
          <p:nvPr/>
        </p:nvSpPr>
        <p:spPr>
          <a:xfrm>
            <a:off x="-1" y="6488668"/>
            <a:ext cx="480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39EB2"/>
                </a:solidFill>
              </a:rPr>
              <a:t>Image credit: GR Stocks on </a:t>
            </a:r>
            <a:r>
              <a:rPr lang="en-GB" b="1" dirty="0" err="1">
                <a:solidFill>
                  <a:srgbClr val="839EB2"/>
                </a:solidFill>
              </a:rPr>
              <a:t>Unsplash</a:t>
            </a:r>
            <a:endParaRPr lang="en-GB" b="1" dirty="0">
              <a:solidFill>
                <a:srgbClr val="839E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6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016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Have a Second Brain</a:t>
            </a:r>
            <a:endParaRPr lang="en-GB" sz="2000" dirty="0">
              <a:solidFill>
                <a:srgbClr val="495A7F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0" y="1999808"/>
            <a:ext cx="10803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My Jira board is my second brain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70" y="3394008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Everything is added to the backlog (as an NPA)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E9C85-7418-7DF1-152C-82EE34CB9450}"/>
              </a:ext>
            </a:extLst>
          </p:cNvPr>
          <p:cNvSpPr txBox="1"/>
          <p:nvPr/>
        </p:nvSpPr>
        <p:spPr>
          <a:xfrm>
            <a:off x="98470" y="4788208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Sprints: two weeks of specific actions to be completed</a:t>
            </a:r>
          </a:p>
        </p:txBody>
      </p:sp>
    </p:spTree>
    <p:extLst>
      <p:ext uri="{BB962C8B-B14F-4D97-AF65-F5344CB8AC3E}">
        <p14:creationId xmlns:p14="http://schemas.microsoft.com/office/powerpoint/2010/main" val="155333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6B8C90-B02B-86C2-86A7-D7BA42B80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6" y="142649"/>
            <a:ext cx="10120088" cy="6572702"/>
          </a:xfrm>
          <a:prstGeom prst="rect">
            <a:avLst/>
          </a:prstGeom>
          <a:ln w="38100">
            <a:solidFill>
              <a:srgbClr val="495A7F"/>
            </a:solidFill>
          </a:ln>
        </p:spPr>
      </p:pic>
    </p:spTree>
    <p:extLst>
      <p:ext uri="{BB962C8B-B14F-4D97-AF65-F5344CB8AC3E}">
        <p14:creationId xmlns:p14="http://schemas.microsoft.com/office/powerpoint/2010/main" val="353187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Self-care AND productivity?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0" y="1885093"/>
            <a:ext cx="11408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Poor self-care: difficult to focus, lack of rest, fatigue, decreases productivity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A8B78-DDC4-25DD-7738-A745D143FA68}"/>
              </a:ext>
            </a:extLst>
          </p:cNvPr>
          <p:cNvSpPr txBox="1"/>
          <p:nvPr/>
        </p:nvSpPr>
        <p:spPr>
          <a:xfrm>
            <a:off x="98469" y="3715558"/>
            <a:ext cx="11408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Low productivity: feel like you’re falling behind, work long hours, neglect self-care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CC1A7-4F58-9D3A-9FD1-E75010FA7B42}"/>
              </a:ext>
            </a:extLst>
          </p:cNvPr>
          <p:cNvSpPr txBox="1"/>
          <p:nvPr/>
        </p:nvSpPr>
        <p:spPr>
          <a:xfrm>
            <a:off x="98469" y="5546023"/>
            <a:ext cx="11408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rgbClr val="F46151"/>
                </a:solidFill>
              </a:rPr>
              <a:t>DOWNWARD SPIRAL</a:t>
            </a:r>
          </a:p>
        </p:txBody>
      </p:sp>
    </p:spTree>
    <p:extLst>
      <p:ext uri="{BB962C8B-B14F-4D97-AF65-F5344CB8AC3E}">
        <p14:creationId xmlns:p14="http://schemas.microsoft.com/office/powerpoint/2010/main" val="382476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533C39-AB0D-BC26-C29B-CC98AB28F4FF}"/>
              </a:ext>
            </a:extLst>
          </p:cNvPr>
          <p:cNvSpPr txBox="1"/>
          <p:nvPr/>
        </p:nvSpPr>
        <p:spPr>
          <a:xfrm>
            <a:off x="3741761" y="2644170"/>
            <a:ext cx="4708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191E38"/>
                </a:solidFill>
              </a:rPr>
              <a:t>Self-Care</a:t>
            </a:r>
          </a:p>
        </p:txBody>
      </p:sp>
    </p:spTree>
    <p:extLst>
      <p:ext uri="{BB962C8B-B14F-4D97-AF65-F5344CB8AC3E}">
        <p14:creationId xmlns:p14="http://schemas.microsoft.com/office/powerpoint/2010/main" val="380762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74ABDB-D3EE-D066-7DE9-F5E8F300A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3"/>
          <a:stretch/>
        </p:blipFill>
        <p:spPr>
          <a:xfrm>
            <a:off x="396240" y="298870"/>
            <a:ext cx="5611102" cy="6189796"/>
          </a:xfrm>
          <a:prstGeom prst="rect">
            <a:avLst/>
          </a:prstGeom>
          <a:ln w="38100">
            <a:solidFill>
              <a:srgbClr val="495A7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7BDD6-979A-40BF-91A5-AA6FC9B12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52" y="298873"/>
            <a:ext cx="9390380" cy="6189796"/>
          </a:xfrm>
          <a:prstGeom prst="rect">
            <a:avLst/>
          </a:prstGeom>
          <a:ln w="38100">
            <a:solidFill>
              <a:srgbClr val="495A7F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0BAF5-F0F0-7828-6EDA-53601EA96C10}"/>
              </a:ext>
            </a:extLst>
          </p:cNvPr>
          <p:cNvSpPr txBox="1"/>
          <p:nvPr/>
        </p:nvSpPr>
        <p:spPr>
          <a:xfrm>
            <a:off x="-1" y="6488668"/>
            <a:ext cx="779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39EB2"/>
                </a:solidFill>
              </a:rPr>
              <a:t>Image credit: Anthony Tran and </a:t>
            </a:r>
            <a:r>
              <a:rPr lang="en-GB" b="1" dirty="0" err="1">
                <a:solidFill>
                  <a:srgbClr val="839EB2"/>
                </a:solidFill>
              </a:rPr>
              <a:t>Roxxie</a:t>
            </a:r>
            <a:r>
              <a:rPr lang="en-GB" b="1" dirty="0">
                <a:solidFill>
                  <a:srgbClr val="839EB2"/>
                </a:solidFill>
              </a:rPr>
              <a:t> Blackham on </a:t>
            </a:r>
            <a:r>
              <a:rPr lang="en-GB" b="1" dirty="0" err="1">
                <a:solidFill>
                  <a:srgbClr val="839EB2"/>
                </a:solidFill>
              </a:rPr>
              <a:t>Unsplash</a:t>
            </a:r>
            <a:r>
              <a:rPr lang="en-GB" b="1" dirty="0">
                <a:solidFill>
                  <a:srgbClr val="839EB2"/>
                </a:solidFill>
              </a:rPr>
              <a:t>; </a:t>
            </a:r>
            <a:r>
              <a:rPr lang="en-GB" b="1" dirty="0" err="1">
                <a:solidFill>
                  <a:srgbClr val="839EB2"/>
                </a:solidFill>
              </a:rPr>
              <a:t>Picspree</a:t>
            </a:r>
            <a:endParaRPr lang="en-GB" b="1" dirty="0">
              <a:solidFill>
                <a:srgbClr val="839EB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CD21B0-C051-B819-20E4-C5589F45D7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9" r="8634"/>
          <a:stretch/>
        </p:blipFill>
        <p:spPr>
          <a:xfrm>
            <a:off x="4735591" y="298871"/>
            <a:ext cx="6785850" cy="6189795"/>
          </a:xfrm>
          <a:prstGeom prst="rect">
            <a:avLst/>
          </a:prstGeom>
          <a:ln w="38100">
            <a:solidFill>
              <a:srgbClr val="495A7F"/>
            </a:solidFill>
          </a:ln>
        </p:spPr>
      </p:pic>
    </p:spTree>
    <p:extLst>
      <p:ext uri="{BB962C8B-B14F-4D97-AF65-F5344CB8AC3E}">
        <p14:creationId xmlns:p14="http://schemas.microsoft.com/office/powerpoint/2010/main" val="14790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80127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Structure/Routine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4" y="1515960"/>
            <a:ext cx="78172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Have a clear daily routine: get up, gym, shower, breakfast…</a:t>
            </a:r>
          </a:p>
          <a:p>
            <a:endParaRPr lang="en-GB" sz="4000" dirty="0">
              <a:solidFill>
                <a:srgbClr val="495A7F"/>
              </a:solidFill>
            </a:endParaRPr>
          </a:p>
          <a:p>
            <a:r>
              <a:rPr lang="en-GB" sz="4000" dirty="0">
                <a:solidFill>
                  <a:srgbClr val="495A7F"/>
                </a:solidFill>
              </a:rPr>
              <a:t>Have regular meals, breaks and micro-breaks (use </a:t>
            </a:r>
            <a:r>
              <a:rPr lang="en-GB" sz="4000" dirty="0" err="1">
                <a:solidFill>
                  <a:srgbClr val="495A7F"/>
                </a:solidFill>
              </a:rPr>
              <a:t>WorkRave</a:t>
            </a:r>
            <a:r>
              <a:rPr lang="en-GB" sz="4000" dirty="0">
                <a:solidFill>
                  <a:srgbClr val="495A7F"/>
                </a:solidFill>
              </a:rPr>
              <a:t> or </a:t>
            </a:r>
            <a:r>
              <a:rPr lang="en-GB" sz="4000" dirty="0" err="1">
                <a:solidFill>
                  <a:srgbClr val="495A7F"/>
                </a:solidFill>
              </a:rPr>
              <a:t>TimeOut</a:t>
            </a:r>
            <a:r>
              <a:rPr lang="en-GB" sz="4000" dirty="0">
                <a:solidFill>
                  <a:srgbClr val="495A7F"/>
                </a:solidFill>
              </a:rPr>
              <a:t>)</a:t>
            </a:r>
          </a:p>
          <a:p>
            <a:endParaRPr lang="en-GB" sz="4000" dirty="0">
              <a:solidFill>
                <a:srgbClr val="495A7F"/>
              </a:solidFill>
            </a:endParaRPr>
          </a:p>
          <a:p>
            <a:r>
              <a:rPr lang="en-GB" sz="4000" dirty="0">
                <a:solidFill>
                  <a:srgbClr val="495A7F"/>
                </a:solidFill>
              </a:rPr>
              <a:t>Have a defined finishing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2E3B8-32E6-1997-8FBA-5B64EA565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97AE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59"/>
          <a:stretch/>
        </p:blipFill>
        <p:spPr>
          <a:xfrm>
            <a:off x="8111241" y="0"/>
            <a:ext cx="408075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3A7256-6B96-D47C-2082-9C79911647E9}"/>
              </a:ext>
            </a:extLst>
          </p:cNvPr>
          <p:cNvSpPr txBox="1"/>
          <p:nvPr/>
        </p:nvSpPr>
        <p:spPr>
          <a:xfrm>
            <a:off x="-1" y="6488668"/>
            <a:ext cx="480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39EB2"/>
                </a:solidFill>
              </a:rPr>
              <a:t>Image credit: Jon Tyson on </a:t>
            </a:r>
            <a:r>
              <a:rPr lang="en-GB" b="1" dirty="0" err="1">
                <a:solidFill>
                  <a:srgbClr val="839EB2"/>
                </a:solidFill>
              </a:rPr>
              <a:t>Unsplash</a:t>
            </a:r>
            <a:endParaRPr lang="en-GB" b="1" dirty="0">
              <a:solidFill>
                <a:srgbClr val="839E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9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80127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Structure/Routine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4" y="1515960"/>
            <a:ext cx="114611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Especially important to maintain a routine when things </a:t>
            </a:r>
            <a:r>
              <a:rPr lang="en-GB" sz="4000" b="1" dirty="0">
                <a:solidFill>
                  <a:srgbClr val="495A7F"/>
                </a:solidFill>
              </a:rPr>
              <a:t>aren’t</a:t>
            </a:r>
            <a:r>
              <a:rPr lang="en-GB" sz="4000" dirty="0">
                <a:solidFill>
                  <a:srgbClr val="495A7F"/>
                </a:solidFill>
              </a:rPr>
              <a:t> going well – gives purpose, focus, structure to your day</a:t>
            </a:r>
          </a:p>
          <a:p>
            <a:endParaRPr lang="en-GB" sz="4000" dirty="0">
              <a:solidFill>
                <a:srgbClr val="495A7F"/>
              </a:solidFill>
            </a:endParaRPr>
          </a:p>
          <a:p>
            <a:r>
              <a:rPr lang="en-GB" sz="4000" dirty="0">
                <a:solidFill>
                  <a:srgbClr val="495A7F"/>
                </a:solidFill>
              </a:rPr>
              <a:t>Easy to get into spiral of late get-ups, late nights, feeling tired, losing focus .........</a:t>
            </a:r>
          </a:p>
          <a:p>
            <a:endParaRPr lang="en-GB" sz="4000" dirty="0">
              <a:solidFill>
                <a:srgbClr val="495A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04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Sleep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B0E24-92E2-4DDC-9FA7-F2BE5EE37918}"/>
              </a:ext>
            </a:extLst>
          </p:cNvPr>
          <p:cNvSpPr txBox="1"/>
          <p:nvPr/>
        </p:nvSpPr>
        <p:spPr>
          <a:xfrm>
            <a:off x="98473" y="1946375"/>
            <a:ext cx="12093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Regular bed time, if possible - having a clearly defined </a:t>
            </a:r>
            <a:r>
              <a:rPr lang="en-GB" sz="4000" b="1" dirty="0">
                <a:solidFill>
                  <a:srgbClr val="495A7F"/>
                </a:solidFill>
              </a:rPr>
              <a:t>wake up </a:t>
            </a:r>
            <a:r>
              <a:rPr lang="en-GB" sz="4000" dirty="0">
                <a:solidFill>
                  <a:srgbClr val="495A7F"/>
                </a:solidFill>
              </a:rPr>
              <a:t>time (and no snoozing!) really helps with 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0AF08-D7F4-D327-A7E2-012DD3D8C958}"/>
              </a:ext>
            </a:extLst>
          </p:cNvPr>
          <p:cNvSpPr txBox="1"/>
          <p:nvPr/>
        </p:nvSpPr>
        <p:spPr>
          <a:xfrm>
            <a:off x="98473" y="4050405"/>
            <a:ext cx="12093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Have a bedtime routine that incorporates ‘off-switch’ activities - I’ll explain these shortly</a:t>
            </a:r>
          </a:p>
        </p:txBody>
      </p:sp>
    </p:spTree>
    <p:extLst>
      <p:ext uri="{BB962C8B-B14F-4D97-AF65-F5344CB8AC3E}">
        <p14:creationId xmlns:p14="http://schemas.microsoft.com/office/powerpoint/2010/main" val="2852843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Overcoming Distractions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2" y="1660797"/>
            <a:ext cx="11408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Question: every time you are distracted, how long does it take to get back to where you were before the distraction?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6C571-9C75-4863-8BCF-F2865374D61C}"/>
              </a:ext>
            </a:extLst>
          </p:cNvPr>
          <p:cNvSpPr txBox="1"/>
          <p:nvPr/>
        </p:nvSpPr>
        <p:spPr>
          <a:xfrm>
            <a:off x="98473" y="4227707"/>
            <a:ext cx="12093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0" dirty="0">
                <a:solidFill>
                  <a:srgbClr val="F46151"/>
                </a:solidFill>
              </a:rPr>
              <a:t>5 minutes +</a:t>
            </a:r>
          </a:p>
        </p:txBody>
      </p:sp>
    </p:spTree>
    <p:extLst>
      <p:ext uri="{BB962C8B-B14F-4D97-AF65-F5344CB8AC3E}">
        <p14:creationId xmlns:p14="http://schemas.microsoft.com/office/powerpoint/2010/main" val="195675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88135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Overcoming Distractions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4" y="1843950"/>
            <a:ext cx="11483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Multi-tasking is actually mono-tasking in disguise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E5D92-D8C4-350A-3BFF-C01078A91BAB}"/>
              </a:ext>
            </a:extLst>
          </p:cNvPr>
          <p:cNvSpPr/>
          <p:nvPr/>
        </p:nvSpPr>
        <p:spPr>
          <a:xfrm>
            <a:off x="98474" y="3534742"/>
            <a:ext cx="112807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Each switch to a new activity requires time to focus 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E2EBFD-6EB3-1B26-4878-32E94075055F}"/>
              </a:ext>
            </a:extLst>
          </p:cNvPr>
          <p:cNvSpPr/>
          <p:nvPr/>
        </p:nvSpPr>
        <p:spPr>
          <a:xfrm>
            <a:off x="98474" y="5225534"/>
            <a:ext cx="110066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Learn to use stealth and camouflage</a:t>
            </a:r>
          </a:p>
        </p:txBody>
      </p:sp>
    </p:spTree>
    <p:extLst>
      <p:ext uri="{BB962C8B-B14F-4D97-AF65-F5344CB8AC3E}">
        <p14:creationId xmlns:p14="http://schemas.microsoft.com/office/powerpoint/2010/main" val="4110949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108C6E-832F-E057-6BC6-1028E1B56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88"/>
          <a:stretch/>
        </p:blipFill>
        <p:spPr>
          <a:xfrm>
            <a:off x="74686" y="101991"/>
            <a:ext cx="12018840" cy="6654018"/>
          </a:xfrm>
          <a:prstGeom prst="rect">
            <a:avLst/>
          </a:prstGeom>
          <a:ln w="38100">
            <a:solidFill>
              <a:srgbClr val="495A7F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85A24-7FCE-8492-6F77-935A93F16F01}"/>
              </a:ext>
            </a:extLst>
          </p:cNvPr>
          <p:cNvSpPr txBox="1"/>
          <p:nvPr/>
        </p:nvSpPr>
        <p:spPr>
          <a:xfrm>
            <a:off x="74686" y="6386677"/>
            <a:ext cx="480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0E8EC"/>
                </a:solidFill>
              </a:rPr>
              <a:t>Image credit: Hans </a:t>
            </a:r>
            <a:r>
              <a:rPr lang="en-GB" b="1" dirty="0" err="1">
                <a:solidFill>
                  <a:srgbClr val="E0E8EC"/>
                </a:solidFill>
              </a:rPr>
              <a:t>Veth</a:t>
            </a:r>
            <a:r>
              <a:rPr lang="en-GB" b="1" dirty="0">
                <a:solidFill>
                  <a:srgbClr val="E0E8EC"/>
                </a:solidFill>
              </a:rPr>
              <a:t> on </a:t>
            </a:r>
            <a:r>
              <a:rPr lang="en-GB" b="1" dirty="0" err="1">
                <a:solidFill>
                  <a:srgbClr val="E0E8EC"/>
                </a:solidFill>
              </a:rPr>
              <a:t>Unsplash</a:t>
            </a:r>
            <a:endParaRPr lang="en-GB" b="1" dirty="0">
              <a:solidFill>
                <a:srgbClr val="E0E8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667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Stealth and Camouflage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2" y="2014740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Close the door – DO NOT DISTURB!</a:t>
            </a:r>
          </a:p>
        </p:txBody>
      </p:sp>
    </p:spTree>
    <p:extLst>
      <p:ext uri="{BB962C8B-B14F-4D97-AF65-F5344CB8AC3E}">
        <p14:creationId xmlns:p14="http://schemas.microsoft.com/office/powerpoint/2010/main" val="238265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Stealth and Camouflage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2" y="2014740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Close the door – DO NOT DISTURB!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71" y="3555743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Put on BIG headphones – LEAVE ME ALONE!!</a:t>
            </a:r>
          </a:p>
        </p:txBody>
      </p:sp>
    </p:spTree>
    <p:extLst>
      <p:ext uri="{BB962C8B-B14F-4D97-AF65-F5344CB8AC3E}">
        <p14:creationId xmlns:p14="http://schemas.microsoft.com/office/powerpoint/2010/main" val="1424705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533C39-AB0D-BC26-C29B-CC98AB28F4FF}"/>
              </a:ext>
            </a:extLst>
          </p:cNvPr>
          <p:cNvSpPr txBox="1"/>
          <p:nvPr/>
        </p:nvSpPr>
        <p:spPr>
          <a:xfrm>
            <a:off x="2707640" y="2644170"/>
            <a:ext cx="677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191E38"/>
                </a:solidFill>
              </a:rPr>
              <a:t>Productivity </a:t>
            </a:r>
          </a:p>
        </p:txBody>
      </p:sp>
    </p:spTree>
    <p:extLst>
      <p:ext uri="{BB962C8B-B14F-4D97-AF65-F5344CB8AC3E}">
        <p14:creationId xmlns:p14="http://schemas.microsoft.com/office/powerpoint/2010/main" val="1675843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Stealth and Camouflage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2" y="2014740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Close the door – DO NOT DISTURB!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71" y="3555743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Put on BIG headphones – LEAVE ME ALONE!!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B0E24-92E2-4DDC-9FA7-F2BE5EE37918}"/>
              </a:ext>
            </a:extLst>
          </p:cNvPr>
          <p:cNvSpPr txBox="1"/>
          <p:nvPr/>
        </p:nvSpPr>
        <p:spPr>
          <a:xfrm>
            <a:off x="98472" y="5096747"/>
            <a:ext cx="1209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Leave your phone in another room – LIKE IT’S THE 90s!!!</a:t>
            </a:r>
          </a:p>
        </p:txBody>
      </p:sp>
    </p:spTree>
    <p:extLst>
      <p:ext uri="{BB962C8B-B14F-4D97-AF65-F5344CB8AC3E}">
        <p14:creationId xmlns:p14="http://schemas.microsoft.com/office/powerpoint/2010/main" val="525639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Useful Distractions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2102017" y="2551837"/>
            <a:ext cx="79293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rgbClr val="495A7F"/>
                </a:solidFill>
              </a:rPr>
              <a:t>But you </a:t>
            </a:r>
            <a:r>
              <a:rPr lang="en-GB" sz="5400" i="1" dirty="0">
                <a:solidFill>
                  <a:srgbClr val="495A7F"/>
                </a:solidFill>
              </a:rPr>
              <a:t>just</a:t>
            </a:r>
            <a:r>
              <a:rPr lang="en-GB" sz="5400" dirty="0">
                <a:solidFill>
                  <a:srgbClr val="495A7F"/>
                </a:solidFill>
              </a:rPr>
              <a:t> told me how to avoid distractions…</a:t>
            </a:r>
          </a:p>
        </p:txBody>
      </p:sp>
    </p:spTree>
    <p:extLst>
      <p:ext uri="{BB962C8B-B14F-4D97-AF65-F5344CB8AC3E}">
        <p14:creationId xmlns:p14="http://schemas.microsoft.com/office/powerpoint/2010/main" val="755027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Useful Distractions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2102017" y="2175917"/>
            <a:ext cx="79293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rgbClr val="495A7F"/>
                </a:solidFill>
              </a:rPr>
              <a:t>It’s all too easy to get into a downward spiral, so we need ways to break out of work mode</a:t>
            </a:r>
          </a:p>
        </p:txBody>
      </p:sp>
    </p:spTree>
    <p:extLst>
      <p:ext uri="{BB962C8B-B14F-4D97-AF65-F5344CB8AC3E}">
        <p14:creationId xmlns:p14="http://schemas.microsoft.com/office/powerpoint/2010/main" val="3525569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D78E153-C5A9-8731-6423-1141F705D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49781"/>
              </p:ext>
            </p:extLst>
          </p:nvPr>
        </p:nvGraphicFramePr>
        <p:xfrm>
          <a:off x="1401170" y="214952"/>
          <a:ext cx="9389660" cy="642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062FE4-6BAC-2EDF-B446-5ACB9E55482E}"/>
              </a:ext>
            </a:extLst>
          </p:cNvPr>
          <p:cNvSpPr txBox="1"/>
          <p:nvPr/>
        </p:nvSpPr>
        <p:spPr>
          <a:xfrm>
            <a:off x="3036626" y="2644170"/>
            <a:ext cx="6118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46151"/>
                </a:solidFill>
              </a:rPr>
              <a:t>SET LIMITS!</a:t>
            </a:r>
          </a:p>
        </p:txBody>
      </p:sp>
    </p:spTree>
    <p:extLst>
      <p:ext uri="{BB962C8B-B14F-4D97-AF65-F5344CB8AC3E}">
        <p14:creationId xmlns:p14="http://schemas.microsoft.com/office/powerpoint/2010/main" val="377283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>
                  <a:noFill/>
                </a:ln>
                <a:solidFill>
                  <a:srgbClr val="191E3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Useful Distractions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78203-AE56-4D19-B451-231E37CB0595}"/>
              </a:ext>
            </a:extLst>
          </p:cNvPr>
          <p:cNvSpPr txBox="1"/>
          <p:nvPr/>
        </p:nvSpPr>
        <p:spPr>
          <a:xfrm rot="20942969">
            <a:off x="303708" y="2739540"/>
            <a:ext cx="4803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97AE98"/>
                </a:solidFill>
              </a:rPr>
              <a:t>Nature walks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0CA4C-B5D3-4178-A3E5-25CFC83EB288}"/>
              </a:ext>
            </a:extLst>
          </p:cNvPr>
          <p:cNvSpPr txBox="1"/>
          <p:nvPr/>
        </p:nvSpPr>
        <p:spPr>
          <a:xfrm rot="588836">
            <a:off x="306092" y="5022026"/>
            <a:ext cx="4174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97AE98"/>
                </a:solidFill>
              </a:rPr>
              <a:t>Meditation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74A06-75B2-4D5D-B90E-503422E68C70}"/>
              </a:ext>
            </a:extLst>
          </p:cNvPr>
          <p:cNvSpPr txBox="1"/>
          <p:nvPr/>
        </p:nvSpPr>
        <p:spPr>
          <a:xfrm rot="19819457">
            <a:off x="8441281" y="2360059"/>
            <a:ext cx="4174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97AE98"/>
                </a:solidFill>
              </a:rPr>
              <a:t>Knitting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F05-8C00-481C-80CD-428D2AA50822}"/>
              </a:ext>
            </a:extLst>
          </p:cNvPr>
          <p:cNvSpPr txBox="1"/>
          <p:nvPr/>
        </p:nvSpPr>
        <p:spPr>
          <a:xfrm rot="973679">
            <a:off x="3513238" y="4185785"/>
            <a:ext cx="2177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97AE98"/>
                </a:solidFill>
              </a:rPr>
              <a:t>Pets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2499C-2F0E-E084-9738-8E3C5D943D8F}"/>
              </a:ext>
            </a:extLst>
          </p:cNvPr>
          <p:cNvSpPr txBox="1"/>
          <p:nvPr/>
        </p:nvSpPr>
        <p:spPr>
          <a:xfrm>
            <a:off x="98472" y="160134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Use ‘off-switch’ activities to get out of work-mode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0D3E7-0BEE-0B0E-F2B4-E2F70EC07350}"/>
              </a:ext>
            </a:extLst>
          </p:cNvPr>
          <p:cNvSpPr txBox="1"/>
          <p:nvPr/>
        </p:nvSpPr>
        <p:spPr>
          <a:xfrm rot="774972">
            <a:off x="5152616" y="3356555"/>
            <a:ext cx="33047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97AE98"/>
                </a:solidFill>
              </a:rPr>
              <a:t>Reading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B7572-2B1E-5A8D-C43A-EC549132CC91}"/>
              </a:ext>
            </a:extLst>
          </p:cNvPr>
          <p:cNvSpPr txBox="1"/>
          <p:nvPr/>
        </p:nvSpPr>
        <p:spPr>
          <a:xfrm rot="20728282">
            <a:off x="8929515" y="4958428"/>
            <a:ext cx="30146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97AE98"/>
                </a:solidFill>
              </a:rPr>
              <a:t>Exercise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11EBD4-F0A5-5E1D-9CA3-C20A17BABBD7}"/>
              </a:ext>
            </a:extLst>
          </p:cNvPr>
          <p:cNvSpPr txBox="1"/>
          <p:nvPr/>
        </p:nvSpPr>
        <p:spPr>
          <a:xfrm rot="20555209">
            <a:off x="4600946" y="4981794"/>
            <a:ext cx="4768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97AE98"/>
                </a:solidFill>
              </a:rPr>
              <a:t>Photography</a:t>
            </a:r>
          </a:p>
        </p:txBody>
      </p:sp>
    </p:spTree>
    <p:extLst>
      <p:ext uri="{BB962C8B-B14F-4D97-AF65-F5344CB8AC3E}">
        <p14:creationId xmlns:p14="http://schemas.microsoft.com/office/powerpoint/2010/main" val="2872740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A79964-0D15-7048-A67B-1831FB51C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7919"/>
          <a:stretch/>
        </p:blipFill>
        <p:spPr>
          <a:xfrm>
            <a:off x="-14687" y="0"/>
            <a:ext cx="1222137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Connections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2" y="1706963"/>
            <a:ext cx="11408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Have a support crew: friends, family, colleagues, peers, counsellors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4DD4E5-225E-164B-BFCD-17286DF9C0FE}"/>
              </a:ext>
            </a:extLst>
          </p:cNvPr>
          <p:cNvSpPr txBox="1"/>
          <p:nvPr/>
        </p:nvSpPr>
        <p:spPr>
          <a:xfrm>
            <a:off x="-1" y="6488668"/>
            <a:ext cx="480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39EB2"/>
                </a:solidFill>
              </a:rPr>
              <a:t>Image credit: Gustavo Campos on </a:t>
            </a:r>
            <a:r>
              <a:rPr lang="en-GB" b="1" dirty="0" err="1">
                <a:solidFill>
                  <a:srgbClr val="839EB2"/>
                </a:solidFill>
              </a:rPr>
              <a:t>Unsplash</a:t>
            </a:r>
            <a:endParaRPr lang="en-GB" b="1" dirty="0">
              <a:solidFill>
                <a:srgbClr val="839E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A79964-0D15-7048-A67B-1831FB51C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7919"/>
          <a:stretch/>
        </p:blipFill>
        <p:spPr>
          <a:xfrm>
            <a:off x="-14687" y="0"/>
            <a:ext cx="1222137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Connections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2" y="1706963"/>
            <a:ext cx="11408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Have a support crew: friends, family, colleagues, peers, counsellors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72" y="3580405"/>
            <a:ext cx="11408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Go to workshops/conferences/seminars in person or online to feel connected with others in the field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1B436-A5E4-12F1-5530-A43AEF0564B7}"/>
              </a:ext>
            </a:extLst>
          </p:cNvPr>
          <p:cNvSpPr txBox="1"/>
          <p:nvPr/>
        </p:nvSpPr>
        <p:spPr>
          <a:xfrm>
            <a:off x="-1" y="6488668"/>
            <a:ext cx="480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39EB2"/>
                </a:solidFill>
              </a:rPr>
              <a:t>Image credit: Gustavo Campos on </a:t>
            </a:r>
            <a:r>
              <a:rPr lang="en-GB" b="1" dirty="0" err="1">
                <a:solidFill>
                  <a:srgbClr val="839EB2"/>
                </a:solidFill>
              </a:rPr>
              <a:t>Unsplash</a:t>
            </a:r>
            <a:endParaRPr lang="en-GB" b="1" dirty="0">
              <a:solidFill>
                <a:srgbClr val="839E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47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A79964-0D15-7048-A67B-1831FB51C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7919"/>
          <a:stretch/>
        </p:blipFill>
        <p:spPr>
          <a:xfrm>
            <a:off x="-14687" y="0"/>
            <a:ext cx="1222137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Connections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10C93-4675-45EB-806F-E1232AA27D9E}"/>
              </a:ext>
            </a:extLst>
          </p:cNvPr>
          <p:cNvSpPr txBox="1"/>
          <p:nvPr/>
        </p:nvSpPr>
        <p:spPr>
          <a:xfrm>
            <a:off x="98472" y="1706963"/>
            <a:ext cx="11408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Have a support crew: friends, family, colleagues, peers, counsellors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72" y="3272629"/>
            <a:ext cx="11408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Go to workshops/conferences/seminars, either  in person or online to feel connected with others in the field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B0E24-92E2-4DDC-9FA7-F2BE5EE37918}"/>
              </a:ext>
            </a:extLst>
          </p:cNvPr>
          <p:cNvSpPr txBox="1"/>
          <p:nvPr/>
        </p:nvSpPr>
        <p:spPr>
          <a:xfrm>
            <a:off x="98473" y="5453848"/>
            <a:ext cx="1209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Attend lab cake meetings!!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52319-B326-8513-63A2-32F0CCE23AA6}"/>
              </a:ext>
            </a:extLst>
          </p:cNvPr>
          <p:cNvSpPr txBox="1"/>
          <p:nvPr/>
        </p:nvSpPr>
        <p:spPr>
          <a:xfrm>
            <a:off x="-1" y="6488668"/>
            <a:ext cx="480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39EB2"/>
                </a:solidFill>
              </a:rPr>
              <a:t>Image credit: Gustavo Campos on </a:t>
            </a:r>
            <a:r>
              <a:rPr lang="en-GB" b="1" dirty="0" err="1">
                <a:solidFill>
                  <a:srgbClr val="839EB2"/>
                </a:solidFill>
              </a:rPr>
              <a:t>Unsplash</a:t>
            </a:r>
            <a:endParaRPr lang="en-GB" b="1" dirty="0">
              <a:solidFill>
                <a:srgbClr val="839E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301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5" y="203982"/>
            <a:ext cx="11624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5400" b="1" dirty="0">
                <a:solidFill>
                  <a:srgbClr val="191E38"/>
                </a:solidFill>
              </a:rPr>
              <a:t>Celebrate Achievements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71" y="161109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Paper accepted? CELEBRATE!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592D13-149C-A5C1-9BBB-319171A1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89" y="0"/>
            <a:ext cx="459261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E398AA-7180-A914-64F4-7EE6F635876B}"/>
              </a:ext>
            </a:extLst>
          </p:cNvPr>
          <p:cNvSpPr txBox="1"/>
          <p:nvPr/>
        </p:nvSpPr>
        <p:spPr>
          <a:xfrm>
            <a:off x="-1" y="6488668"/>
            <a:ext cx="480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39EB2"/>
                </a:solidFill>
              </a:rPr>
              <a:t>Image credit: Terence </a:t>
            </a:r>
            <a:r>
              <a:rPr lang="en-GB" b="1" dirty="0" err="1">
                <a:solidFill>
                  <a:srgbClr val="839EB2"/>
                </a:solidFill>
              </a:rPr>
              <a:t>Raper</a:t>
            </a:r>
            <a:r>
              <a:rPr lang="en-GB" b="1" dirty="0">
                <a:solidFill>
                  <a:srgbClr val="839EB2"/>
                </a:solidFill>
              </a:rPr>
              <a:t> on </a:t>
            </a:r>
            <a:r>
              <a:rPr lang="en-GB" b="1" dirty="0" err="1">
                <a:solidFill>
                  <a:srgbClr val="839EB2"/>
                </a:solidFill>
              </a:rPr>
              <a:t>Unsplash</a:t>
            </a:r>
            <a:endParaRPr lang="en-GB" b="1" dirty="0">
              <a:solidFill>
                <a:srgbClr val="839E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191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5" y="203982"/>
            <a:ext cx="11624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5400" b="1" dirty="0">
                <a:solidFill>
                  <a:srgbClr val="191E38"/>
                </a:solidFill>
              </a:rPr>
              <a:t>Celebrate Achievements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71" y="161109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Paper accepted? CELEBRATE!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0AEDE-3FBE-6E3B-FE78-A4A181265B3E}"/>
              </a:ext>
            </a:extLst>
          </p:cNvPr>
          <p:cNvSpPr txBox="1"/>
          <p:nvPr/>
        </p:nvSpPr>
        <p:spPr>
          <a:xfrm>
            <a:off x="98471" y="284052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Gave a presentation? CELEBRATE!!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592D13-149C-A5C1-9BBB-319171A1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89" y="0"/>
            <a:ext cx="459261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E398AA-7180-A914-64F4-7EE6F635876B}"/>
              </a:ext>
            </a:extLst>
          </p:cNvPr>
          <p:cNvSpPr txBox="1"/>
          <p:nvPr/>
        </p:nvSpPr>
        <p:spPr>
          <a:xfrm>
            <a:off x="-1" y="6488668"/>
            <a:ext cx="480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39EB2"/>
                </a:solidFill>
              </a:rPr>
              <a:t>Image credit: Terence </a:t>
            </a:r>
            <a:r>
              <a:rPr lang="en-GB" b="1" dirty="0" err="1">
                <a:solidFill>
                  <a:srgbClr val="839EB2"/>
                </a:solidFill>
              </a:rPr>
              <a:t>Raper</a:t>
            </a:r>
            <a:r>
              <a:rPr lang="en-GB" b="1" dirty="0">
                <a:solidFill>
                  <a:srgbClr val="839EB2"/>
                </a:solidFill>
              </a:rPr>
              <a:t> on </a:t>
            </a:r>
            <a:r>
              <a:rPr lang="en-GB" b="1" dirty="0" err="1">
                <a:solidFill>
                  <a:srgbClr val="839EB2"/>
                </a:solidFill>
              </a:rPr>
              <a:t>Unsplash</a:t>
            </a:r>
            <a:endParaRPr lang="en-GB" b="1" dirty="0">
              <a:solidFill>
                <a:srgbClr val="839E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3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612FC2-9BA1-D117-D506-D93DEF635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60" y="522579"/>
            <a:ext cx="9154080" cy="5812841"/>
          </a:xfrm>
          <a:prstGeom prst="rect">
            <a:avLst/>
          </a:prstGeom>
          <a:ln w="38100">
            <a:solidFill>
              <a:srgbClr val="495A7F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4B343-451F-7BE3-561A-E2BBC5742E67}"/>
              </a:ext>
            </a:extLst>
          </p:cNvPr>
          <p:cNvSpPr txBox="1"/>
          <p:nvPr/>
        </p:nvSpPr>
        <p:spPr>
          <a:xfrm>
            <a:off x="9570719" y="6488668"/>
            <a:ext cx="26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839EB2"/>
                </a:solidFill>
              </a:rPr>
              <a:t>Image credit: Tom </a:t>
            </a:r>
            <a:r>
              <a:rPr lang="en-GB" b="1" dirty="0" err="1">
                <a:solidFill>
                  <a:srgbClr val="839EB2"/>
                </a:solidFill>
              </a:rPr>
              <a:t>Gauld</a:t>
            </a:r>
            <a:endParaRPr lang="en-GB" b="1" dirty="0">
              <a:solidFill>
                <a:srgbClr val="839E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737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5" y="203982"/>
            <a:ext cx="11624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5400" b="1" dirty="0">
                <a:solidFill>
                  <a:srgbClr val="191E38"/>
                </a:solidFill>
              </a:rPr>
              <a:t>Celebrate Achievements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71" y="161109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Paper accepted? CELEBRATE!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0AEDE-3FBE-6E3B-FE78-A4A181265B3E}"/>
              </a:ext>
            </a:extLst>
          </p:cNvPr>
          <p:cNvSpPr txBox="1"/>
          <p:nvPr/>
        </p:nvSpPr>
        <p:spPr>
          <a:xfrm>
            <a:off x="98471" y="284052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Gave a presentation? CELEBRATE!!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5F201-36C4-79A3-6E99-22AF7C601332}"/>
              </a:ext>
            </a:extLst>
          </p:cNvPr>
          <p:cNvSpPr txBox="1"/>
          <p:nvPr/>
        </p:nvSpPr>
        <p:spPr>
          <a:xfrm>
            <a:off x="98471" y="4114610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Submitted a draft? CELEBRATE!!!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592D13-149C-A5C1-9BBB-319171A1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89" y="0"/>
            <a:ext cx="459261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E398AA-7180-A914-64F4-7EE6F635876B}"/>
              </a:ext>
            </a:extLst>
          </p:cNvPr>
          <p:cNvSpPr txBox="1"/>
          <p:nvPr/>
        </p:nvSpPr>
        <p:spPr>
          <a:xfrm>
            <a:off x="-1" y="6488668"/>
            <a:ext cx="480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39EB2"/>
                </a:solidFill>
              </a:rPr>
              <a:t>Image credit: Terence </a:t>
            </a:r>
            <a:r>
              <a:rPr lang="en-GB" b="1" dirty="0" err="1">
                <a:solidFill>
                  <a:srgbClr val="839EB2"/>
                </a:solidFill>
              </a:rPr>
              <a:t>Raper</a:t>
            </a:r>
            <a:r>
              <a:rPr lang="en-GB" b="1" dirty="0">
                <a:solidFill>
                  <a:srgbClr val="839EB2"/>
                </a:solidFill>
              </a:rPr>
              <a:t> on </a:t>
            </a:r>
            <a:r>
              <a:rPr lang="en-GB" b="1" dirty="0" err="1">
                <a:solidFill>
                  <a:srgbClr val="839EB2"/>
                </a:solidFill>
              </a:rPr>
              <a:t>Unsplash</a:t>
            </a:r>
            <a:endParaRPr lang="en-GB" b="1" dirty="0">
              <a:solidFill>
                <a:srgbClr val="839E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699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5" y="203982"/>
            <a:ext cx="11624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5400" b="1" dirty="0">
                <a:solidFill>
                  <a:srgbClr val="191E38"/>
                </a:solidFill>
              </a:rPr>
              <a:t>Celebrate Achievements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71" y="161109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Paper accepted? CELEBRATE!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0AEDE-3FBE-6E3B-FE78-A4A181265B3E}"/>
              </a:ext>
            </a:extLst>
          </p:cNvPr>
          <p:cNvSpPr txBox="1"/>
          <p:nvPr/>
        </p:nvSpPr>
        <p:spPr>
          <a:xfrm>
            <a:off x="98471" y="2840522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Gave a presentation? CELEBRATE!!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5F201-36C4-79A3-6E99-22AF7C601332}"/>
              </a:ext>
            </a:extLst>
          </p:cNvPr>
          <p:cNvSpPr txBox="1"/>
          <p:nvPr/>
        </p:nvSpPr>
        <p:spPr>
          <a:xfrm>
            <a:off x="98471" y="4114610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839EB2"/>
                </a:solidFill>
              </a:rPr>
              <a:t>Submitted a draft? CELEBRATE!!!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52DBE-B675-9F60-5C8A-362BC05C669C}"/>
              </a:ext>
            </a:extLst>
          </p:cNvPr>
          <p:cNvSpPr txBox="1"/>
          <p:nvPr/>
        </p:nvSpPr>
        <p:spPr>
          <a:xfrm>
            <a:off x="98471" y="5406935"/>
            <a:ext cx="1140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95A7F"/>
                </a:solidFill>
              </a:rPr>
              <a:t>Made it to Friday? </a:t>
            </a:r>
            <a:r>
              <a:rPr lang="en-GB" sz="4000" b="1" dirty="0">
                <a:solidFill>
                  <a:srgbClr val="495A7F"/>
                </a:solidFill>
              </a:rPr>
              <a:t>CELEBRATE!!!!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592D13-149C-A5C1-9BBB-319171A1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89" y="0"/>
            <a:ext cx="459261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E398AA-7180-A914-64F4-7EE6F635876B}"/>
              </a:ext>
            </a:extLst>
          </p:cNvPr>
          <p:cNvSpPr txBox="1"/>
          <p:nvPr/>
        </p:nvSpPr>
        <p:spPr>
          <a:xfrm>
            <a:off x="-1" y="6488668"/>
            <a:ext cx="480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39EB2"/>
                </a:solidFill>
              </a:rPr>
              <a:t>Image credit: Terence </a:t>
            </a:r>
            <a:r>
              <a:rPr lang="en-GB" b="1" dirty="0" err="1">
                <a:solidFill>
                  <a:srgbClr val="839EB2"/>
                </a:solidFill>
              </a:rPr>
              <a:t>Raper</a:t>
            </a:r>
            <a:r>
              <a:rPr lang="en-GB" b="1" dirty="0">
                <a:solidFill>
                  <a:srgbClr val="839EB2"/>
                </a:solidFill>
              </a:rPr>
              <a:t> on </a:t>
            </a:r>
            <a:r>
              <a:rPr lang="en-GB" b="1" dirty="0" err="1">
                <a:solidFill>
                  <a:srgbClr val="839EB2"/>
                </a:solidFill>
              </a:rPr>
              <a:t>Unsplash</a:t>
            </a:r>
            <a:endParaRPr lang="en-GB" b="1" dirty="0">
              <a:solidFill>
                <a:srgbClr val="839E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964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Bonus Content: </a:t>
            </a:r>
          </a:p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It’s Hot!!!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98474" y="2693064"/>
            <a:ext cx="792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495A7F"/>
                </a:solidFill>
              </a:rPr>
              <a:t>Keep hydrated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01BA6-35FE-D4EE-5EC0-3D8AAA30108F}"/>
              </a:ext>
            </a:extLst>
          </p:cNvPr>
          <p:cNvSpPr txBox="1"/>
          <p:nvPr/>
        </p:nvSpPr>
        <p:spPr>
          <a:xfrm>
            <a:off x="98474" y="3981818"/>
            <a:ext cx="792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495A7F"/>
                </a:solidFill>
              </a:rPr>
              <a:t>Find shade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76934-D1FD-9BF5-4120-04C023A96173}"/>
              </a:ext>
            </a:extLst>
          </p:cNvPr>
          <p:cNvSpPr txBox="1"/>
          <p:nvPr/>
        </p:nvSpPr>
        <p:spPr>
          <a:xfrm>
            <a:off x="98474" y="5270572"/>
            <a:ext cx="792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495A7F"/>
                </a:solidFill>
              </a:rPr>
              <a:t>Wear sunscreen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CBC8F-1A2E-DBCC-4554-815F789D4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0"/>
            <a:ext cx="523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9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>
                  <a:noFill/>
                </a:ln>
                <a:solidFill>
                  <a:srgbClr val="191E3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 err="1">
                <a:solidFill>
                  <a:srgbClr val="FF0000"/>
                </a:solidFill>
                <a:latin typeface="Calibri" panose="020F0502020204030204"/>
              </a:rPr>
              <a:t>Thinkwell</a:t>
            </a:r>
            <a:r>
              <a:rPr lang="en-GB" sz="4000" b="1" dirty="0">
                <a:solidFill>
                  <a:srgbClr val="FF0000"/>
                </a:solidFill>
                <a:latin typeface="Calibri" panose="020F0502020204030204"/>
              </a:rPr>
              <a:t> / Hugh Kearns (Staying Well During Your PhD)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 err="1">
                <a:solidFill>
                  <a:srgbClr val="495A7F"/>
                </a:solidFill>
                <a:latin typeface="Calibri" panose="020F0502020204030204"/>
              </a:rPr>
              <a:t>ithinkwell.com.au</a:t>
            </a:r>
            <a:r>
              <a:rPr lang="en-GB" sz="4000" dirty="0">
                <a:solidFill>
                  <a:srgbClr val="495A7F"/>
                </a:solidFill>
                <a:latin typeface="Calibri" panose="020F0502020204030204"/>
              </a:rPr>
              <a:t> / @</a:t>
            </a:r>
            <a:r>
              <a:rPr lang="en-GB" sz="4000" dirty="0" err="1">
                <a:solidFill>
                  <a:srgbClr val="495A7F"/>
                </a:solidFill>
                <a:latin typeface="Calibri" panose="020F0502020204030204"/>
              </a:rPr>
              <a:t>ithinkwellHugh</a:t>
            </a:r>
            <a:endParaRPr lang="en-GB" sz="4000" dirty="0">
              <a:solidFill>
                <a:srgbClr val="495A7F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000" dirty="0">
              <a:solidFill>
                <a:srgbClr val="495A7F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GB" sz="4000" b="1" dirty="0">
                <a:solidFill>
                  <a:srgbClr val="FF0000"/>
                </a:solidFill>
              </a:rPr>
              <a:t>Dr Tracey Stead (Imposter Syndrome)</a:t>
            </a:r>
          </a:p>
          <a:p>
            <a:pPr lvl="0">
              <a:defRPr/>
            </a:pPr>
            <a:r>
              <a:rPr lang="en-GB" sz="4000" dirty="0">
                <a:solidFill>
                  <a:srgbClr val="495A7F"/>
                </a:solidFill>
                <a:latin typeface="Calibri" panose="020F0502020204030204"/>
              </a:rPr>
              <a:t>@</a:t>
            </a:r>
            <a:r>
              <a:rPr lang="en-GB" sz="4000" dirty="0" err="1">
                <a:solidFill>
                  <a:srgbClr val="495A7F"/>
                </a:solidFill>
                <a:latin typeface="Calibri" panose="020F0502020204030204"/>
              </a:rPr>
              <a:t>traceystead</a:t>
            </a:r>
            <a:endParaRPr lang="en-GB" sz="4000" dirty="0">
              <a:solidFill>
                <a:srgbClr val="495A7F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GB" sz="4000" b="1" dirty="0">
                <a:solidFill>
                  <a:srgbClr val="FF0000"/>
                </a:solidFill>
              </a:rPr>
              <a:t>Graham </a:t>
            </a:r>
            <a:r>
              <a:rPr lang="en-GB" sz="4000" b="1" dirty="0" err="1">
                <a:solidFill>
                  <a:srgbClr val="FF0000"/>
                </a:solidFill>
              </a:rPr>
              <a:t>Allcott</a:t>
            </a:r>
            <a:r>
              <a:rPr lang="en-GB" sz="4000" b="1" dirty="0">
                <a:solidFill>
                  <a:srgbClr val="FF0000"/>
                </a:solidFill>
              </a:rPr>
              <a:t> (How to be a Productivity Ninja)</a:t>
            </a:r>
          </a:p>
          <a:p>
            <a:pPr lvl="0">
              <a:defRPr/>
            </a:pPr>
            <a:r>
              <a:rPr lang="en-GB" sz="4000" dirty="0" err="1">
                <a:solidFill>
                  <a:srgbClr val="495A7F"/>
                </a:solidFill>
              </a:rPr>
              <a:t>thinkproductive.co.uk</a:t>
            </a:r>
            <a:r>
              <a:rPr lang="en-GB" sz="4000" dirty="0">
                <a:solidFill>
                  <a:srgbClr val="495A7F"/>
                </a:solidFill>
              </a:rPr>
              <a:t> / Instagram: </a:t>
            </a:r>
            <a:r>
              <a:rPr lang="en-GB" sz="4000" dirty="0" err="1">
                <a:solidFill>
                  <a:srgbClr val="495A7F"/>
                </a:solidFill>
              </a:rPr>
              <a:t>grahamallcott</a:t>
            </a:r>
            <a:endParaRPr lang="en-GB" sz="4000" dirty="0">
              <a:solidFill>
                <a:srgbClr val="495A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3224237" y="407182"/>
            <a:ext cx="5743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Procrastination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38EC3-91A6-789A-6CB4-BD7CBA6BF135}"/>
              </a:ext>
            </a:extLst>
          </p:cNvPr>
          <p:cNvSpPr txBox="1"/>
          <p:nvPr/>
        </p:nvSpPr>
        <p:spPr>
          <a:xfrm>
            <a:off x="755357" y="2479040"/>
            <a:ext cx="4937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400" u="sng" dirty="0">
                <a:solidFill>
                  <a:srgbClr val="495A7F"/>
                </a:solidFill>
              </a:rPr>
              <a:t>Problem 1:</a:t>
            </a:r>
          </a:p>
          <a:p>
            <a:r>
              <a:rPr lang="en-US" sz="5400" dirty="0">
                <a:solidFill>
                  <a:srgbClr val="495A7F"/>
                </a:solidFill>
              </a:rPr>
              <a:t>The thing doesn’t get done</a:t>
            </a:r>
          </a:p>
        </p:txBody>
      </p:sp>
    </p:spTree>
    <p:extLst>
      <p:ext uri="{BB962C8B-B14F-4D97-AF65-F5344CB8AC3E}">
        <p14:creationId xmlns:p14="http://schemas.microsoft.com/office/powerpoint/2010/main" val="148838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3224237" y="407182"/>
            <a:ext cx="5743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Procrastination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38EC3-91A6-789A-6CB4-BD7CBA6BF135}"/>
              </a:ext>
            </a:extLst>
          </p:cNvPr>
          <p:cNvSpPr txBox="1"/>
          <p:nvPr/>
        </p:nvSpPr>
        <p:spPr>
          <a:xfrm>
            <a:off x="755357" y="2479040"/>
            <a:ext cx="4937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400" u="sng" dirty="0">
                <a:solidFill>
                  <a:srgbClr val="839EB2"/>
                </a:solidFill>
              </a:rPr>
              <a:t>Problem 1:</a:t>
            </a:r>
          </a:p>
          <a:p>
            <a:r>
              <a:rPr lang="en-US" sz="5400" dirty="0">
                <a:solidFill>
                  <a:srgbClr val="839EB2"/>
                </a:solidFill>
              </a:rPr>
              <a:t>The thing doesn’t get done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92EEC-D121-90D4-01EE-E58A851C7208}"/>
              </a:ext>
            </a:extLst>
          </p:cNvPr>
          <p:cNvSpPr txBox="1"/>
          <p:nvPr/>
        </p:nvSpPr>
        <p:spPr>
          <a:xfrm>
            <a:off x="6498883" y="2479040"/>
            <a:ext cx="4937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400" u="sng" dirty="0">
                <a:solidFill>
                  <a:srgbClr val="495A7F"/>
                </a:solidFill>
              </a:rPr>
              <a:t>Problem 2:</a:t>
            </a:r>
          </a:p>
          <a:p>
            <a:endParaRPr lang="en-US" sz="5400" dirty="0">
              <a:solidFill>
                <a:srgbClr val="495A7F"/>
              </a:solidFill>
            </a:endParaRPr>
          </a:p>
          <a:p>
            <a:r>
              <a:rPr lang="en-US" sz="5400" dirty="0">
                <a:solidFill>
                  <a:srgbClr val="495A7F"/>
                </a:solidFill>
              </a:rPr>
              <a:t>The </a:t>
            </a:r>
            <a:r>
              <a:rPr lang="en-US" sz="5400" b="1" dirty="0">
                <a:solidFill>
                  <a:srgbClr val="F46151"/>
                </a:solidFill>
              </a:rPr>
              <a:t>GUILT</a:t>
            </a:r>
            <a:r>
              <a:rPr lang="en-US" sz="5400" dirty="0">
                <a:solidFill>
                  <a:srgbClr val="495A7F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04574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The Bad News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B761C-23DF-AC46-2098-5CDB8940876A}"/>
              </a:ext>
            </a:extLst>
          </p:cNvPr>
          <p:cNvSpPr txBox="1"/>
          <p:nvPr/>
        </p:nvSpPr>
        <p:spPr>
          <a:xfrm>
            <a:off x="127781" y="2875002"/>
            <a:ext cx="11936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dirty="0">
                <a:solidFill>
                  <a:srgbClr val="495A7F"/>
                </a:solidFill>
              </a:rPr>
              <a:t>There is no motivation fairy…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84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3E031-C34A-EBCD-7D05-610807E3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4" y="952687"/>
            <a:ext cx="11450472" cy="49526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792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596E4-BD22-490F-923B-9E21CB3E36B2}"/>
              </a:ext>
            </a:extLst>
          </p:cNvPr>
          <p:cNvSpPr txBox="1"/>
          <p:nvPr/>
        </p:nvSpPr>
        <p:spPr>
          <a:xfrm>
            <a:off x="98474" y="203982"/>
            <a:ext cx="119364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srgbClr val="191E38"/>
                </a:solidFill>
              </a:rPr>
              <a:t>This one weird trick will help you overcome procrastination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95A7F"/>
              </a:solidFill>
              <a:effectLst/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D6D-29E1-4F69-9307-56B556ECD780}"/>
              </a:ext>
            </a:extLst>
          </p:cNvPr>
          <p:cNvSpPr txBox="1"/>
          <p:nvPr/>
        </p:nvSpPr>
        <p:spPr>
          <a:xfrm>
            <a:off x="1514902" y="3429000"/>
            <a:ext cx="9730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rgbClr val="495A7F"/>
                </a:solidFill>
              </a:rPr>
              <a:t>Just get on with it!!!</a:t>
            </a:r>
          </a:p>
        </p:txBody>
      </p:sp>
    </p:spTree>
    <p:extLst>
      <p:ext uri="{BB962C8B-B14F-4D97-AF65-F5344CB8AC3E}">
        <p14:creationId xmlns:p14="http://schemas.microsoft.com/office/powerpoint/2010/main" val="36561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919</Words>
  <Application>Microsoft Macintosh PowerPoint</Application>
  <PresentationFormat>Widescreen</PresentationFormat>
  <Paragraphs>151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Franklin Gothic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J.E.Mattocks U1755143</dc:creator>
  <cp:lastModifiedBy>MATTOCKS Jo</cp:lastModifiedBy>
  <cp:revision>109</cp:revision>
  <dcterms:created xsi:type="dcterms:W3CDTF">2019-10-08T14:59:50Z</dcterms:created>
  <dcterms:modified xsi:type="dcterms:W3CDTF">2022-07-12T08:53:31Z</dcterms:modified>
</cp:coreProperties>
</file>